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75" r:id="rId2"/>
    <p:sldId id="308" r:id="rId3"/>
    <p:sldId id="309" r:id="rId4"/>
    <p:sldId id="325" r:id="rId5"/>
    <p:sldId id="326" r:id="rId6"/>
    <p:sldId id="327" r:id="rId7"/>
    <p:sldId id="328" r:id="rId8"/>
    <p:sldId id="337" r:id="rId9"/>
    <p:sldId id="338" r:id="rId10"/>
    <p:sldId id="339" r:id="rId11"/>
    <p:sldId id="340" r:id="rId12"/>
    <p:sldId id="341" r:id="rId13"/>
    <p:sldId id="342" r:id="rId14"/>
    <p:sldId id="343" r:id="rId15"/>
    <p:sldId id="344" r:id="rId16"/>
    <p:sldId id="345" r:id="rId17"/>
    <p:sldId id="346" r:id="rId18"/>
    <p:sldId id="347" r:id="rId19"/>
    <p:sldId id="348" r:id="rId20"/>
    <p:sldId id="349" r:id="rId21"/>
    <p:sldId id="350" r:id="rId22"/>
    <p:sldId id="351" r:id="rId23"/>
    <p:sldId id="352" r:id="rId24"/>
    <p:sldId id="353" r:id="rId25"/>
    <p:sldId id="354" r:id="rId26"/>
    <p:sldId id="355" r:id="rId27"/>
    <p:sldId id="356" r:id="rId28"/>
    <p:sldId id="357" r:id="rId29"/>
    <p:sldId id="358" r:id="rId30"/>
    <p:sldId id="359" r:id="rId31"/>
    <p:sldId id="360" r:id="rId32"/>
    <p:sldId id="361" r:id="rId33"/>
    <p:sldId id="362" r:id="rId34"/>
    <p:sldId id="363" r:id="rId35"/>
    <p:sldId id="364" r:id="rId3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37B8D7-33B1-2B4D-66B1-7F9115C75A8B}" v="20" dt="2019-09-06T11:49:56.1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74"/>
  </p:normalViewPr>
  <p:slideViewPr>
    <p:cSldViewPr>
      <p:cViewPr varScale="1">
        <p:scale>
          <a:sx n="124" d="100"/>
          <a:sy n="124" d="100"/>
        </p:scale>
        <p:origin x="74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636D43-D4F4-AB4E-AC08-0011D3F215D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65C3F377-C4BF-C342-9D3E-D159FB3BDAD2}"/>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1104ABA-2208-49CA-8BD0-B401195A0249}" type="datetimeFigureOut">
              <a:rPr lang="en-US" altLang="en-US"/>
              <a:pPr>
                <a:defRPr/>
              </a:pPr>
              <a:t>9/6/19</a:t>
            </a:fld>
            <a:endParaRPr lang="en-US" altLang="en-US"/>
          </a:p>
        </p:txBody>
      </p:sp>
      <p:sp>
        <p:nvSpPr>
          <p:cNvPr id="4" name="Footer Placeholder 3">
            <a:extLst>
              <a:ext uri="{FF2B5EF4-FFF2-40B4-BE49-F238E27FC236}">
                <a16:creationId xmlns:a16="http://schemas.microsoft.com/office/drawing/2014/main" id="{8C863FDF-4463-7545-9D53-2AF07D94CFCB}"/>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83AEECE9-BEA4-8D4F-BB5D-165935CE3493}"/>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40470E9-0BD7-4EF5-954D-CA04848F18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1E8B53-C945-9B4E-8BA5-8439CE784E5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917CC8F6-4C31-0E4B-BD60-FD0E576C3DE0}"/>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E82FC689-A490-4362-BF79-8815AF491FB8}" type="datetimeFigureOut">
              <a:rPr lang="en-US" altLang="en-US"/>
              <a:pPr>
                <a:defRPr/>
              </a:pPr>
              <a:t>9/6/19</a:t>
            </a:fld>
            <a:endParaRPr lang="en-US" altLang="en-US"/>
          </a:p>
        </p:txBody>
      </p:sp>
      <p:sp>
        <p:nvSpPr>
          <p:cNvPr id="4" name="Slide Image Placeholder 3">
            <a:extLst>
              <a:ext uri="{FF2B5EF4-FFF2-40B4-BE49-F238E27FC236}">
                <a16:creationId xmlns:a16="http://schemas.microsoft.com/office/drawing/2014/main" id="{9B3D4D84-9CCF-B443-81F4-997B5E73052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28835CA-22C6-E24B-BD16-CFC68438638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491DA21-F2E3-1F49-A83A-0FB30DEECBB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B63849AF-FF85-9949-9A6D-9C08E71015E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C387940F-35EC-40EB-9131-D6D871D4E14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1CA949A6-C08B-4B0F-B9ED-84E40C4063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4EA9B96F-4495-4134-9E47-209119EBEE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5" name="Slide Number Placeholder 3">
            <a:extLst>
              <a:ext uri="{FF2B5EF4-FFF2-40B4-BE49-F238E27FC236}">
                <a16:creationId xmlns:a16="http://schemas.microsoft.com/office/drawing/2014/main" id="{93EA2220-AFDE-4CC6-91B2-55D36C0995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D774E94-D733-4441-AA29-BF4B24145D43}" type="slidenum">
              <a:rPr lang="en-US" altLang="en-US">
                <a:latin typeface="Calibri" panose="020F0502020204030204" pitchFamily="34" charset="0"/>
              </a:rPr>
              <a:pPr/>
              <a:t>8</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0A8BA0F7-A83A-4B46-A4CF-95AEC0E83C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63A59928-3453-4C64-B12D-33978577FF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987" name="Slide Number Placeholder 3">
            <a:extLst>
              <a:ext uri="{FF2B5EF4-FFF2-40B4-BE49-F238E27FC236}">
                <a16:creationId xmlns:a16="http://schemas.microsoft.com/office/drawing/2014/main" id="{D722F7B5-042B-4FB3-A903-EEEBE7FE6A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9D1175E-7159-48EE-90DA-A6E37C8D7D2E}" type="slidenum">
              <a:rPr lang="en-US" altLang="en-US">
                <a:latin typeface="Calibri" panose="020F0502020204030204" pitchFamily="34" charset="0"/>
              </a:rPr>
              <a:pPr/>
              <a:t>17</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8DFDE834-F016-4A39-A2FE-27C279E7CE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a16="http://schemas.microsoft.com/office/drawing/2014/main" id="{DD9CDC57-10E4-4D75-BEF8-6A2A1D5040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4035" name="Slide Number Placeholder 3">
            <a:extLst>
              <a:ext uri="{FF2B5EF4-FFF2-40B4-BE49-F238E27FC236}">
                <a16:creationId xmlns:a16="http://schemas.microsoft.com/office/drawing/2014/main" id="{B4FDA971-90C5-4F6E-A932-EFEC088B8A1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E068E7B-38D0-4963-9DAE-DC074469A54A}" type="slidenum">
              <a:rPr lang="en-US" altLang="en-US">
                <a:latin typeface="Calibri" panose="020F0502020204030204" pitchFamily="34" charset="0"/>
              </a:rPr>
              <a:pPr/>
              <a:t>18</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21048529-C209-49E7-8934-A35C788343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a:extLst>
              <a:ext uri="{FF2B5EF4-FFF2-40B4-BE49-F238E27FC236}">
                <a16:creationId xmlns:a16="http://schemas.microsoft.com/office/drawing/2014/main" id="{DDC2CFA3-2FB3-4D41-9413-18EF6986CB1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9155" name="Slide Number Placeholder 3">
            <a:extLst>
              <a:ext uri="{FF2B5EF4-FFF2-40B4-BE49-F238E27FC236}">
                <a16:creationId xmlns:a16="http://schemas.microsoft.com/office/drawing/2014/main" id="{CD52653D-4B38-4EAF-8A0F-E314EE09CFF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C056084-B312-4727-A22A-A4975E1A240E}" type="slidenum">
              <a:rPr lang="en-US" altLang="en-US">
                <a:latin typeface="Calibri" panose="020F0502020204030204" pitchFamily="34" charset="0"/>
              </a:rPr>
              <a:pPr/>
              <a:t>19</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6F438B4C-8483-46A7-B904-2B1F18EB48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a:extLst>
              <a:ext uri="{FF2B5EF4-FFF2-40B4-BE49-F238E27FC236}">
                <a16:creationId xmlns:a16="http://schemas.microsoft.com/office/drawing/2014/main" id="{E6A2421C-62CD-4C5E-931B-683FB6A808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8131" name="Slide Number Placeholder 3">
            <a:extLst>
              <a:ext uri="{FF2B5EF4-FFF2-40B4-BE49-F238E27FC236}">
                <a16:creationId xmlns:a16="http://schemas.microsoft.com/office/drawing/2014/main" id="{640EE3E9-E223-4E97-8C4C-883CFE6C9B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003BDD6-DF88-4068-99B4-3CC00C3C92C1}" type="slidenum">
              <a:rPr lang="en-US" altLang="en-US">
                <a:latin typeface="Calibri" panose="020F0502020204030204" pitchFamily="34" charset="0"/>
              </a:rPr>
              <a:pPr/>
              <a:t>21</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E9685575-D0C0-884E-8C89-688F77BB47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a:extLst>
              <a:ext uri="{FF2B5EF4-FFF2-40B4-BE49-F238E27FC236}">
                <a16:creationId xmlns:a16="http://schemas.microsoft.com/office/drawing/2014/main" id="{C2D7E502-4D93-984D-8991-C2A474D0F4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9155" name="Slide Number Placeholder 3">
            <a:extLst>
              <a:ext uri="{FF2B5EF4-FFF2-40B4-BE49-F238E27FC236}">
                <a16:creationId xmlns:a16="http://schemas.microsoft.com/office/drawing/2014/main" id="{A37D3CF3-27A9-0D4B-9956-7AACF9C909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FCDDDE5-7E3E-D64F-AA64-D65532206224}" type="slidenum">
              <a:rPr lang="en-US" altLang="en-US" smtClean="0"/>
              <a:pPr>
                <a:spcBef>
                  <a:spcPct val="0"/>
                </a:spcBef>
              </a:pPr>
              <a:t>22</a:t>
            </a:fld>
            <a:endParaRPr lang="en-US" altLang="en-US"/>
          </a:p>
        </p:txBody>
      </p:sp>
    </p:spTree>
    <p:extLst>
      <p:ext uri="{BB962C8B-B14F-4D97-AF65-F5344CB8AC3E}">
        <p14:creationId xmlns:p14="http://schemas.microsoft.com/office/powerpoint/2010/main" val="3097897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74DB7641-C7E2-3747-9B5B-B8E8C057A6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a:extLst>
              <a:ext uri="{FF2B5EF4-FFF2-40B4-BE49-F238E27FC236}">
                <a16:creationId xmlns:a16="http://schemas.microsoft.com/office/drawing/2014/main" id="{209365EF-A4DD-2E47-84E4-719FDC1955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3" name="Slide Number Placeholder 3">
            <a:extLst>
              <a:ext uri="{FF2B5EF4-FFF2-40B4-BE49-F238E27FC236}">
                <a16:creationId xmlns:a16="http://schemas.microsoft.com/office/drawing/2014/main" id="{E65CE725-00E4-D946-A7B1-2581EC7D14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96FBDA8-E827-2446-A5BD-7AD06AF39873}" type="slidenum">
              <a:rPr lang="en-US" altLang="en-US" smtClean="0"/>
              <a:pPr>
                <a:spcBef>
                  <a:spcPct val="0"/>
                </a:spcBef>
              </a:pPr>
              <a:t>23</a:t>
            </a:fld>
            <a:endParaRPr lang="en-US" altLang="en-US"/>
          </a:p>
        </p:txBody>
      </p:sp>
    </p:spTree>
    <p:extLst>
      <p:ext uri="{BB962C8B-B14F-4D97-AF65-F5344CB8AC3E}">
        <p14:creationId xmlns:p14="http://schemas.microsoft.com/office/powerpoint/2010/main" val="1959285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A9BA7B55-2144-224C-A635-B4D8E5F719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F55E75A-D9F2-374A-B335-D8482A300FC6}" type="slidenum">
              <a:rPr lang="en-US" altLang="en-US" smtClean="0"/>
              <a:pPr>
                <a:spcBef>
                  <a:spcPct val="0"/>
                </a:spcBef>
              </a:pPr>
              <a:t>24</a:t>
            </a:fld>
            <a:endParaRPr lang="en-US" altLang="en-US"/>
          </a:p>
        </p:txBody>
      </p:sp>
      <p:sp>
        <p:nvSpPr>
          <p:cNvPr id="53250" name="Rectangle 2">
            <a:extLst>
              <a:ext uri="{FF2B5EF4-FFF2-40B4-BE49-F238E27FC236}">
                <a16:creationId xmlns:a16="http://schemas.microsoft.com/office/drawing/2014/main" id="{395B7BEB-EC91-7249-A7C8-1224B593686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a:extLst>
              <a:ext uri="{FF2B5EF4-FFF2-40B4-BE49-F238E27FC236}">
                <a16:creationId xmlns:a16="http://schemas.microsoft.com/office/drawing/2014/main" id="{67935334-C855-5B44-A24D-E5C6967E43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20-5 </a:t>
            </a:r>
            <a:r>
              <a:rPr lang="en-US" altLang="en-US"/>
              <a:t>Checkpoints and proliferation decision points monitor the progress of the cell through the cell cycle.</a:t>
            </a:r>
            <a:endParaRPr lang="en-GB" altLang="en-US"/>
          </a:p>
        </p:txBody>
      </p:sp>
    </p:spTree>
    <p:extLst>
      <p:ext uri="{BB962C8B-B14F-4D97-AF65-F5344CB8AC3E}">
        <p14:creationId xmlns:p14="http://schemas.microsoft.com/office/powerpoint/2010/main" val="4089060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96989908-1809-6548-9E99-EEE8DF5D71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B058E24-0E5F-3844-AB90-7D049BE83265}" type="slidenum">
              <a:rPr lang="en-US" altLang="en-US" smtClean="0"/>
              <a:pPr>
                <a:spcBef>
                  <a:spcPct val="0"/>
                </a:spcBef>
              </a:pPr>
              <a:t>32</a:t>
            </a:fld>
            <a:endParaRPr lang="en-US" altLang="en-US"/>
          </a:p>
        </p:txBody>
      </p:sp>
      <p:sp>
        <p:nvSpPr>
          <p:cNvPr id="62466" name="Rectangle 2">
            <a:extLst>
              <a:ext uri="{FF2B5EF4-FFF2-40B4-BE49-F238E27FC236}">
                <a16:creationId xmlns:a16="http://schemas.microsoft.com/office/drawing/2014/main" id="{341379A1-950A-4E4E-82B8-80A7A1660F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a:extLst>
              <a:ext uri="{FF2B5EF4-FFF2-40B4-BE49-F238E27FC236}">
                <a16:creationId xmlns:a16="http://schemas.microsoft.com/office/drawing/2014/main" id="{B6A32507-D334-654F-AD55-A326277FE31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20-5 </a:t>
            </a:r>
            <a:r>
              <a:rPr lang="en-US" altLang="en-US"/>
              <a:t>Checkpoints and proliferation decision points monitor the progress of the cell through the cell cycle.</a:t>
            </a:r>
            <a:endParaRPr lang="en-GB" altLang="en-US"/>
          </a:p>
        </p:txBody>
      </p:sp>
    </p:spTree>
    <p:extLst>
      <p:ext uri="{BB962C8B-B14F-4D97-AF65-F5344CB8AC3E}">
        <p14:creationId xmlns:p14="http://schemas.microsoft.com/office/powerpoint/2010/main" val="963919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a:extLst>
              <a:ext uri="{FF2B5EF4-FFF2-40B4-BE49-F238E27FC236}">
                <a16:creationId xmlns:a16="http://schemas.microsoft.com/office/drawing/2014/main" id="{D98C8D7A-7376-314B-BCF5-3BC51BD5E2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E23707D-11E4-B84A-AA91-4B9C8F9E2BDF}" type="slidenum">
              <a:rPr lang="en-US" altLang="en-US" smtClean="0"/>
              <a:pPr>
                <a:spcBef>
                  <a:spcPct val="0"/>
                </a:spcBef>
              </a:pPr>
              <a:t>34</a:t>
            </a:fld>
            <a:endParaRPr lang="en-US" altLang="en-US"/>
          </a:p>
        </p:txBody>
      </p:sp>
      <p:sp>
        <p:nvSpPr>
          <p:cNvPr id="65538" name="Rectangle 2">
            <a:extLst>
              <a:ext uri="{FF2B5EF4-FFF2-40B4-BE49-F238E27FC236}">
                <a16:creationId xmlns:a16="http://schemas.microsoft.com/office/drawing/2014/main" id="{D5A05C3D-76AA-D544-AA2D-7C7D6220583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a:extLst>
              <a:ext uri="{FF2B5EF4-FFF2-40B4-BE49-F238E27FC236}">
                <a16:creationId xmlns:a16="http://schemas.microsoft.com/office/drawing/2014/main" id="{38E72D30-ED10-CA47-807B-29FFE62064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20-6 </a:t>
            </a:r>
            <a:r>
              <a:rPr lang="en-US" altLang="en-US"/>
              <a:t>Relative expression times and amounts of cyclins during the cell cycle. Cyclin D1 accumulates early in G1 and is expressed at a constant level through most of the cycle. Cyclin E accumulates in G1, reaches a peak, and declines by mid S phase. Cyclin D2 begins accumulating in the last half of G1, reaches a peak just after the beginning of S, and then declines by early G2. Cyclin A appears in late G1, accumulates through S phase, peaks at the G2/M transition, and is rapidly degraded. Cyclin B peaks at the G2/M transition and declines rapidly in M phase.</a:t>
            </a:r>
            <a:endParaRPr lang="en-GB" altLang="en-US"/>
          </a:p>
        </p:txBody>
      </p:sp>
    </p:spTree>
    <p:extLst>
      <p:ext uri="{BB962C8B-B14F-4D97-AF65-F5344CB8AC3E}">
        <p14:creationId xmlns:p14="http://schemas.microsoft.com/office/powerpoint/2010/main" val="24210251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a:extLst>
              <a:ext uri="{FF2B5EF4-FFF2-40B4-BE49-F238E27FC236}">
                <a16:creationId xmlns:a16="http://schemas.microsoft.com/office/drawing/2014/main" id="{8E98C220-6C34-9A4E-B0E1-AD267FE6E5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4473849-D3D5-454D-AE5A-956795B1A397}" type="slidenum">
              <a:rPr lang="en-US" altLang="en-US" smtClean="0"/>
              <a:pPr>
                <a:spcBef>
                  <a:spcPct val="0"/>
                </a:spcBef>
              </a:pPr>
              <a:t>35</a:t>
            </a:fld>
            <a:endParaRPr lang="en-US" altLang="en-US"/>
          </a:p>
        </p:txBody>
      </p:sp>
      <p:sp>
        <p:nvSpPr>
          <p:cNvPr id="67586" name="Rectangle 2">
            <a:extLst>
              <a:ext uri="{FF2B5EF4-FFF2-40B4-BE49-F238E27FC236}">
                <a16:creationId xmlns:a16="http://schemas.microsoft.com/office/drawing/2014/main" id="{57D5EC3F-6EF8-2040-BE3F-55E39ACE57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a:extLst>
              <a:ext uri="{FF2B5EF4-FFF2-40B4-BE49-F238E27FC236}">
                <a16:creationId xmlns:a16="http://schemas.microsoft.com/office/drawing/2014/main" id="{B13919C0-123D-7142-A0F2-98AFD8C114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20-7 </a:t>
            </a:r>
            <a:r>
              <a:rPr lang="en-US" altLang="en-US"/>
              <a:t>Transition from G2 to M phase is controlled by CDK1 and cyclin B. These molecules interact to form a complex that adds phosphate groups to cellular components. These in turn bring about the structural and biochemical changes necessary for mitosis (M phase).</a:t>
            </a:r>
            <a:endParaRPr lang="en-GB" altLang="en-US"/>
          </a:p>
        </p:txBody>
      </p:sp>
    </p:spTree>
    <p:extLst>
      <p:ext uri="{BB962C8B-B14F-4D97-AF65-F5344CB8AC3E}">
        <p14:creationId xmlns:p14="http://schemas.microsoft.com/office/powerpoint/2010/main" val="3680759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CB33233A-22E2-4A8A-AF30-97FB934649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BC821F70-9599-475A-A267-1D738E967C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5603" name="Slide Number Placeholder 3">
            <a:extLst>
              <a:ext uri="{FF2B5EF4-FFF2-40B4-BE49-F238E27FC236}">
                <a16:creationId xmlns:a16="http://schemas.microsoft.com/office/drawing/2014/main" id="{091CC652-6F7E-4895-9735-EF3AC334AC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C2DBCD7-82DC-4671-8417-38CA8C39A321}" type="slidenum">
              <a:rPr lang="en-US" altLang="en-US">
                <a:latin typeface="Calibri" panose="020F0502020204030204" pitchFamily="34" charset="0"/>
              </a:rPr>
              <a:pPr/>
              <a:t>9</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E161981C-AAF3-4843-B995-866E7CF2F6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id="{33520DF2-955A-4FD4-A0A8-15B2070B5F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7651" name="Slide Number Placeholder 3">
            <a:extLst>
              <a:ext uri="{FF2B5EF4-FFF2-40B4-BE49-F238E27FC236}">
                <a16:creationId xmlns:a16="http://schemas.microsoft.com/office/drawing/2014/main" id="{B806EA0C-7C24-47AD-898C-25C68CA298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9985413-AA6F-41C2-836F-94D336CB4719}" type="slidenum">
              <a:rPr lang="en-US" altLang="en-US">
                <a:latin typeface="Calibri" panose="020F0502020204030204" pitchFamily="34" charset="0"/>
              </a:rPr>
              <a:pPr/>
              <a:t>10</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EA78AB79-0A34-44CC-80B7-A55E12E08D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E623DAF0-0D2D-4ACA-BA52-F5F1945492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699" name="Slide Number Placeholder 3">
            <a:extLst>
              <a:ext uri="{FF2B5EF4-FFF2-40B4-BE49-F238E27FC236}">
                <a16:creationId xmlns:a16="http://schemas.microsoft.com/office/drawing/2014/main" id="{CC1E59A9-5920-4174-AE26-A0753DE27A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08ACFBD-64E1-4E07-91AC-1B563F969CF7}" type="slidenum">
              <a:rPr lang="en-US" altLang="en-US">
                <a:latin typeface="Calibri" panose="020F0502020204030204" pitchFamily="34" charset="0"/>
              </a:rPr>
              <a:pPr/>
              <a:t>11</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82B09A24-75C6-470F-AF12-9166465C192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CD1FFFE-BBA2-4AF3-8F63-A860450122BB}" type="slidenum">
              <a:rPr lang="en-US" altLang="en-US">
                <a:latin typeface="Calibri" panose="020F0502020204030204" pitchFamily="34" charset="0"/>
              </a:rPr>
              <a:pPr/>
              <a:t>12</a:t>
            </a:fld>
            <a:endParaRPr lang="en-US" altLang="en-US">
              <a:latin typeface="Calibri" panose="020F0502020204030204" pitchFamily="34" charset="0"/>
            </a:endParaRPr>
          </a:p>
        </p:txBody>
      </p:sp>
      <p:sp>
        <p:nvSpPr>
          <p:cNvPr id="31746" name="Rectangle 2">
            <a:extLst>
              <a:ext uri="{FF2B5EF4-FFF2-40B4-BE49-F238E27FC236}">
                <a16:creationId xmlns:a16="http://schemas.microsoft.com/office/drawing/2014/main" id="{B1176A49-B2DF-430C-B654-4E1C616108E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a:extLst>
              <a:ext uri="{FF2B5EF4-FFF2-40B4-BE49-F238E27FC236}">
                <a16:creationId xmlns:a16="http://schemas.microsoft.com/office/drawing/2014/main" id="{E6C8348F-FB1C-4E63-8C81-23DEBD7EDF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Figure 1-3 A colorized image of the human male chromosome set. Arranged in this way, the set is called a karyotype.</a:t>
            </a:r>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1ECAA07F-6DD0-4E65-A3A9-F7E98AB8B54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8476560-9D21-40D7-82D9-8E4D4112FC2D}" type="slidenum">
              <a:rPr lang="en-US" altLang="en-US">
                <a:latin typeface="Calibri" panose="020F0502020204030204" pitchFamily="34" charset="0"/>
              </a:rPr>
              <a:pPr/>
              <a:t>13</a:t>
            </a:fld>
            <a:endParaRPr lang="en-US" altLang="en-US">
              <a:latin typeface="Calibri" panose="020F0502020204030204" pitchFamily="34" charset="0"/>
            </a:endParaRPr>
          </a:p>
        </p:txBody>
      </p:sp>
      <p:sp>
        <p:nvSpPr>
          <p:cNvPr id="33794" name="Rectangle 2">
            <a:extLst>
              <a:ext uri="{FF2B5EF4-FFF2-40B4-BE49-F238E27FC236}">
                <a16:creationId xmlns:a16="http://schemas.microsoft.com/office/drawing/2014/main" id="{2F511BB8-F5EB-4E14-B540-69C3D9C3102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a:extLst>
              <a:ext uri="{FF2B5EF4-FFF2-40B4-BE49-F238E27FC236}">
                <a16:creationId xmlns:a16="http://schemas.microsoft.com/office/drawing/2014/main" id="{B5BE9DEA-EA99-4F71-B0A1-5C5AE5BCC4F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en-US"/>
              <a:t>Figure 2-4 </a:t>
            </a:r>
            <a:r>
              <a:rPr lang="en-US" altLang="en-US"/>
              <a:t>A metaphase preparation of chromosomes derived from a dividing cell of a human male (left), and the karyotype derived from the metaphase preparation (right). All but the X and Y chromosomes are present in homologous pairs. Each chromosome is clearly a double structure, constituting a pair of sister chromatids joined by a common centromere.</a:t>
            </a:r>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B0CEC6A7-BB62-4D23-82F9-540D58134D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E654CF4-EB7C-4B09-83D8-238D47D0A9CC}" type="slidenum">
              <a:rPr lang="en-US" altLang="en-US">
                <a:latin typeface="Calibri" panose="020F0502020204030204" pitchFamily="34" charset="0"/>
              </a:rPr>
              <a:pPr/>
              <a:t>14</a:t>
            </a:fld>
            <a:endParaRPr lang="en-US" altLang="en-US">
              <a:latin typeface="Calibri" panose="020F0502020204030204" pitchFamily="34" charset="0"/>
            </a:endParaRPr>
          </a:p>
        </p:txBody>
      </p:sp>
      <p:sp>
        <p:nvSpPr>
          <p:cNvPr id="35842" name="Rectangle 2">
            <a:extLst>
              <a:ext uri="{FF2B5EF4-FFF2-40B4-BE49-F238E27FC236}">
                <a16:creationId xmlns:a16="http://schemas.microsoft.com/office/drawing/2014/main" id="{20ABC5EA-F293-42D2-8150-CEC6E3BD4C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a:extLst>
              <a:ext uri="{FF2B5EF4-FFF2-40B4-BE49-F238E27FC236}">
                <a16:creationId xmlns:a16="http://schemas.microsoft.com/office/drawing/2014/main" id="{72465009-CE49-4B63-930F-D8D078E296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en-US"/>
              <a:t>Figure 2-3 </a:t>
            </a:r>
            <a:r>
              <a:rPr lang="en-US" altLang="en-US"/>
              <a:t>Centromere locations and designations of chromosomes based on centromere location. Note that the shape of the chromosome during anaphase is determined by the position of the centromere.</a:t>
            </a:r>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2F288588-8AD4-4D52-B596-59E096F356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8320A412-2D86-4BF6-9A93-5B6BE4F610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7891" name="Slide Number Placeholder 3">
            <a:extLst>
              <a:ext uri="{FF2B5EF4-FFF2-40B4-BE49-F238E27FC236}">
                <a16:creationId xmlns:a16="http://schemas.microsoft.com/office/drawing/2014/main" id="{57FE2081-7CD5-435E-9759-1F8784EE54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83207EB-E2F4-4786-A118-7D4E2F158B46}" type="slidenum">
              <a:rPr lang="en-US" altLang="en-US">
                <a:latin typeface="Calibri" panose="020F0502020204030204" pitchFamily="34" charset="0"/>
              </a:rPr>
              <a:pPr/>
              <a:t>15</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2A0AA207-E58A-4481-B4CF-FC60390EB86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FEAC7A7-D609-4399-B2F2-377BA2391905}" type="slidenum">
              <a:rPr lang="en-US" altLang="en-US">
                <a:latin typeface="Calibri" panose="020F0502020204030204" pitchFamily="34" charset="0"/>
              </a:rPr>
              <a:pPr/>
              <a:t>16</a:t>
            </a:fld>
            <a:endParaRPr lang="en-US" altLang="en-US">
              <a:latin typeface="Calibri" panose="020F0502020204030204" pitchFamily="34" charset="0"/>
            </a:endParaRPr>
          </a:p>
        </p:txBody>
      </p:sp>
      <p:sp>
        <p:nvSpPr>
          <p:cNvPr id="39938" name="Rectangle 2">
            <a:extLst>
              <a:ext uri="{FF2B5EF4-FFF2-40B4-BE49-F238E27FC236}">
                <a16:creationId xmlns:a16="http://schemas.microsoft.com/office/drawing/2014/main" id="{F4BD02BE-FC69-4806-A845-68E732FFFB6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a:extLst>
              <a:ext uri="{FF2B5EF4-FFF2-40B4-BE49-F238E27FC236}">
                <a16:creationId xmlns:a16="http://schemas.microsoft.com/office/drawing/2014/main" id="{9D80085C-2855-43ED-99DA-89D6EE97C0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2-5 </a:t>
            </a:r>
            <a:r>
              <a:rPr lang="en-US" altLang="en-US"/>
              <a:t>The intervals comprising an arbitrary cell cycle. Following mitosis, cells enter the G1 stage of interphase, initiating a new cycle. Cells may become nondividing (G0) or continue through G1, where they become committed to begin DNA synthesis (S) and complete the cycle (G2 and mitosis). Following mitosis, two daughter cells are produced and the cycle begins anew for both cells.</a:t>
            </a:r>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BF18F71-9C4E-44A9-A342-783EC6932816}"/>
              </a:ext>
            </a:extLst>
          </p:cNvPr>
          <p:cNvSpPr>
            <a:spLocks noGrp="1"/>
          </p:cNvSpPr>
          <p:nvPr>
            <p:ph type="dt" sz="half" idx="10"/>
          </p:nvPr>
        </p:nvSpPr>
        <p:spPr/>
        <p:txBody>
          <a:bodyPr/>
          <a:lstStyle>
            <a:lvl1pPr>
              <a:defRPr/>
            </a:lvl1pPr>
          </a:lstStyle>
          <a:p>
            <a:pPr>
              <a:defRPr/>
            </a:pPr>
            <a:fld id="{C13504D5-5054-435A-A211-32CD5B3D5E5D}" type="datetimeFigureOut">
              <a:rPr lang="en-US" altLang="en-US"/>
              <a:pPr>
                <a:defRPr/>
              </a:pPr>
              <a:t>9/6/19</a:t>
            </a:fld>
            <a:endParaRPr lang="en-US" altLang="en-US"/>
          </a:p>
        </p:txBody>
      </p:sp>
      <p:sp>
        <p:nvSpPr>
          <p:cNvPr id="5" name="Footer Placeholder 4">
            <a:extLst>
              <a:ext uri="{FF2B5EF4-FFF2-40B4-BE49-F238E27FC236}">
                <a16:creationId xmlns:a16="http://schemas.microsoft.com/office/drawing/2014/main" id="{8F46BB5E-D1F8-4EB1-8653-82A34B16331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358BA6-8061-4ABF-BC57-3FC4EFD67429}"/>
              </a:ext>
            </a:extLst>
          </p:cNvPr>
          <p:cNvSpPr>
            <a:spLocks noGrp="1"/>
          </p:cNvSpPr>
          <p:nvPr>
            <p:ph type="sldNum" sz="quarter" idx="12"/>
          </p:nvPr>
        </p:nvSpPr>
        <p:spPr/>
        <p:txBody>
          <a:bodyPr/>
          <a:lstStyle>
            <a:lvl1pPr>
              <a:defRPr/>
            </a:lvl1pPr>
          </a:lstStyle>
          <a:p>
            <a:pPr>
              <a:defRPr/>
            </a:pPr>
            <a:fld id="{41B4F650-B2BA-48EC-B475-ACB76B60B961}" type="slidenum">
              <a:rPr lang="en-US" altLang="en-US"/>
              <a:pPr>
                <a:defRPr/>
              </a:pPr>
              <a:t>‹#›</a:t>
            </a:fld>
            <a:endParaRPr lang="en-US" altLang="en-US"/>
          </a:p>
        </p:txBody>
      </p:sp>
    </p:spTree>
    <p:extLst>
      <p:ext uri="{BB962C8B-B14F-4D97-AF65-F5344CB8AC3E}">
        <p14:creationId xmlns:p14="http://schemas.microsoft.com/office/powerpoint/2010/main" val="2221007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95FF34-4300-4A97-A66B-5A98290DF4F4}"/>
              </a:ext>
            </a:extLst>
          </p:cNvPr>
          <p:cNvSpPr>
            <a:spLocks noGrp="1"/>
          </p:cNvSpPr>
          <p:nvPr>
            <p:ph type="dt" sz="half" idx="10"/>
          </p:nvPr>
        </p:nvSpPr>
        <p:spPr/>
        <p:txBody>
          <a:bodyPr/>
          <a:lstStyle>
            <a:lvl1pPr>
              <a:defRPr/>
            </a:lvl1pPr>
          </a:lstStyle>
          <a:p>
            <a:pPr>
              <a:defRPr/>
            </a:pPr>
            <a:fld id="{7F937BEB-3793-43E6-BB96-D0FCC118C386}" type="datetimeFigureOut">
              <a:rPr lang="en-US" altLang="en-US"/>
              <a:pPr>
                <a:defRPr/>
              </a:pPr>
              <a:t>9/6/19</a:t>
            </a:fld>
            <a:endParaRPr lang="en-US" altLang="en-US"/>
          </a:p>
        </p:txBody>
      </p:sp>
      <p:sp>
        <p:nvSpPr>
          <p:cNvPr id="5" name="Footer Placeholder 4">
            <a:extLst>
              <a:ext uri="{FF2B5EF4-FFF2-40B4-BE49-F238E27FC236}">
                <a16:creationId xmlns:a16="http://schemas.microsoft.com/office/drawing/2014/main" id="{5047E483-C158-4B52-B6DD-FA99660B87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7F78FA5-D978-46F6-96B6-D823C63FA626}"/>
              </a:ext>
            </a:extLst>
          </p:cNvPr>
          <p:cNvSpPr>
            <a:spLocks noGrp="1"/>
          </p:cNvSpPr>
          <p:nvPr>
            <p:ph type="sldNum" sz="quarter" idx="12"/>
          </p:nvPr>
        </p:nvSpPr>
        <p:spPr/>
        <p:txBody>
          <a:bodyPr/>
          <a:lstStyle>
            <a:lvl1pPr>
              <a:defRPr/>
            </a:lvl1pPr>
          </a:lstStyle>
          <a:p>
            <a:pPr>
              <a:defRPr/>
            </a:pPr>
            <a:fld id="{B75A0353-0CCE-441F-A7C0-9E244E7A0DE8}" type="slidenum">
              <a:rPr lang="en-US" altLang="en-US"/>
              <a:pPr>
                <a:defRPr/>
              </a:pPr>
              <a:t>‹#›</a:t>
            </a:fld>
            <a:endParaRPr lang="en-US" altLang="en-US"/>
          </a:p>
        </p:txBody>
      </p:sp>
    </p:spTree>
    <p:extLst>
      <p:ext uri="{BB962C8B-B14F-4D97-AF65-F5344CB8AC3E}">
        <p14:creationId xmlns:p14="http://schemas.microsoft.com/office/powerpoint/2010/main" val="3111629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8E5A78-3DDB-4BBA-AD10-3AAF3B1D613F}"/>
              </a:ext>
            </a:extLst>
          </p:cNvPr>
          <p:cNvSpPr>
            <a:spLocks noGrp="1"/>
          </p:cNvSpPr>
          <p:nvPr>
            <p:ph type="dt" sz="half" idx="10"/>
          </p:nvPr>
        </p:nvSpPr>
        <p:spPr/>
        <p:txBody>
          <a:bodyPr/>
          <a:lstStyle>
            <a:lvl1pPr>
              <a:defRPr/>
            </a:lvl1pPr>
          </a:lstStyle>
          <a:p>
            <a:pPr>
              <a:defRPr/>
            </a:pPr>
            <a:fld id="{C209BF4B-9E97-4408-9E11-C7B468A16FEC}" type="datetimeFigureOut">
              <a:rPr lang="en-US" altLang="en-US"/>
              <a:pPr>
                <a:defRPr/>
              </a:pPr>
              <a:t>9/6/19</a:t>
            </a:fld>
            <a:endParaRPr lang="en-US" altLang="en-US"/>
          </a:p>
        </p:txBody>
      </p:sp>
      <p:sp>
        <p:nvSpPr>
          <p:cNvPr id="5" name="Footer Placeholder 4">
            <a:extLst>
              <a:ext uri="{FF2B5EF4-FFF2-40B4-BE49-F238E27FC236}">
                <a16:creationId xmlns:a16="http://schemas.microsoft.com/office/drawing/2014/main" id="{0C288F81-C685-4CCF-B435-91EE6C16416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5B2830E-4619-4A14-9F11-549010C4CA8F}"/>
              </a:ext>
            </a:extLst>
          </p:cNvPr>
          <p:cNvSpPr>
            <a:spLocks noGrp="1"/>
          </p:cNvSpPr>
          <p:nvPr>
            <p:ph type="sldNum" sz="quarter" idx="12"/>
          </p:nvPr>
        </p:nvSpPr>
        <p:spPr/>
        <p:txBody>
          <a:bodyPr/>
          <a:lstStyle>
            <a:lvl1pPr>
              <a:defRPr/>
            </a:lvl1pPr>
          </a:lstStyle>
          <a:p>
            <a:pPr>
              <a:defRPr/>
            </a:pPr>
            <a:fld id="{E03D0414-6EE9-4F62-AA21-B423E6F763B1}" type="slidenum">
              <a:rPr lang="en-US" altLang="en-US"/>
              <a:pPr>
                <a:defRPr/>
              </a:pPr>
              <a:t>‹#›</a:t>
            </a:fld>
            <a:endParaRPr lang="en-US" altLang="en-US"/>
          </a:p>
        </p:txBody>
      </p:sp>
    </p:spTree>
    <p:extLst>
      <p:ext uri="{BB962C8B-B14F-4D97-AF65-F5344CB8AC3E}">
        <p14:creationId xmlns:p14="http://schemas.microsoft.com/office/powerpoint/2010/main" val="21304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BA7C6D-CBBF-4323-9839-58BC457D6681}"/>
              </a:ext>
            </a:extLst>
          </p:cNvPr>
          <p:cNvSpPr>
            <a:spLocks noGrp="1"/>
          </p:cNvSpPr>
          <p:nvPr>
            <p:ph type="dt" sz="half" idx="10"/>
          </p:nvPr>
        </p:nvSpPr>
        <p:spPr/>
        <p:txBody>
          <a:bodyPr/>
          <a:lstStyle>
            <a:lvl1pPr>
              <a:defRPr/>
            </a:lvl1pPr>
          </a:lstStyle>
          <a:p>
            <a:pPr>
              <a:defRPr/>
            </a:pPr>
            <a:fld id="{5480A1B3-B5EB-4EFE-A9A1-1EC9C37A7AA1}" type="datetimeFigureOut">
              <a:rPr lang="en-US" altLang="en-US"/>
              <a:pPr>
                <a:defRPr/>
              </a:pPr>
              <a:t>9/6/19</a:t>
            </a:fld>
            <a:endParaRPr lang="en-US" altLang="en-US"/>
          </a:p>
        </p:txBody>
      </p:sp>
      <p:sp>
        <p:nvSpPr>
          <p:cNvPr id="5" name="Footer Placeholder 4">
            <a:extLst>
              <a:ext uri="{FF2B5EF4-FFF2-40B4-BE49-F238E27FC236}">
                <a16:creationId xmlns:a16="http://schemas.microsoft.com/office/drawing/2014/main" id="{F1548139-B5C4-47F2-894F-1FABCC2AFB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5A1372-F2B8-47FC-B034-12D281791F8A}"/>
              </a:ext>
            </a:extLst>
          </p:cNvPr>
          <p:cNvSpPr>
            <a:spLocks noGrp="1"/>
          </p:cNvSpPr>
          <p:nvPr>
            <p:ph type="sldNum" sz="quarter" idx="12"/>
          </p:nvPr>
        </p:nvSpPr>
        <p:spPr/>
        <p:txBody>
          <a:bodyPr/>
          <a:lstStyle>
            <a:lvl1pPr>
              <a:defRPr/>
            </a:lvl1pPr>
          </a:lstStyle>
          <a:p>
            <a:pPr>
              <a:defRPr/>
            </a:pPr>
            <a:fld id="{A5E3C966-C393-4FB6-8B81-744FE7AD1F29}" type="slidenum">
              <a:rPr lang="en-US" altLang="en-US"/>
              <a:pPr>
                <a:defRPr/>
              </a:pPr>
              <a:t>‹#›</a:t>
            </a:fld>
            <a:endParaRPr lang="en-US" altLang="en-US"/>
          </a:p>
        </p:txBody>
      </p:sp>
    </p:spTree>
    <p:extLst>
      <p:ext uri="{BB962C8B-B14F-4D97-AF65-F5344CB8AC3E}">
        <p14:creationId xmlns:p14="http://schemas.microsoft.com/office/powerpoint/2010/main" val="3987009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DC110B-DD2E-4C9C-B63D-9C2743BCF713}"/>
              </a:ext>
            </a:extLst>
          </p:cNvPr>
          <p:cNvSpPr>
            <a:spLocks noGrp="1"/>
          </p:cNvSpPr>
          <p:nvPr>
            <p:ph type="dt" sz="half" idx="10"/>
          </p:nvPr>
        </p:nvSpPr>
        <p:spPr/>
        <p:txBody>
          <a:bodyPr/>
          <a:lstStyle>
            <a:lvl1pPr>
              <a:defRPr/>
            </a:lvl1pPr>
          </a:lstStyle>
          <a:p>
            <a:pPr>
              <a:defRPr/>
            </a:pPr>
            <a:fld id="{F4771B45-374B-4E7C-B936-92FA5156DC17}" type="datetimeFigureOut">
              <a:rPr lang="en-US" altLang="en-US"/>
              <a:pPr>
                <a:defRPr/>
              </a:pPr>
              <a:t>9/6/19</a:t>
            </a:fld>
            <a:endParaRPr lang="en-US" altLang="en-US"/>
          </a:p>
        </p:txBody>
      </p:sp>
      <p:sp>
        <p:nvSpPr>
          <p:cNvPr id="5" name="Footer Placeholder 4">
            <a:extLst>
              <a:ext uri="{FF2B5EF4-FFF2-40B4-BE49-F238E27FC236}">
                <a16:creationId xmlns:a16="http://schemas.microsoft.com/office/drawing/2014/main" id="{BD07AD27-F437-4B2D-ABD6-830E1F89FB8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65526FE-5930-4227-9741-A2667DAFE6C1}"/>
              </a:ext>
            </a:extLst>
          </p:cNvPr>
          <p:cNvSpPr>
            <a:spLocks noGrp="1"/>
          </p:cNvSpPr>
          <p:nvPr>
            <p:ph type="sldNum" sz="quarter" idx="12"/>
          </p:nvPr>
        </p:nvSpPr>
        <p:spPr/>
        <p:txBody>
          <a:bodyPr/>
          <a:lstStyle>
            <a:lvl1pPr>
              <a:defRPr/>
            </a:lvl1pPr>
          </a:lstStyle>
          <a:p>
            <a:pPr>
              <a:defRPr/>
            </a:pPr>
            <a:fld id="{3DFE95AE-171A-453F-9A65-31BCA20B13C5}" type="slidenum">
              <a:rPr lang="en-US" altLang="en-US"/>
              <a:pPr>
                <a:defRPr/>
              </a:pPr>
              <a:t>‹#›</a:t>
            </a:fld>
            <a:endParaRPr lang="en-US" altLang="en-US"/>
          </a:p>
        </p:txBody>
      </p:sp>
    </p:spTree>
    <p:extLst>
      <p:ext uri="{BB962C8B-B14F-4D97-AF65-F5344CB8AC3E}">
        <p14:creationId xmlns:p14="http://schemas.microsoft.com/office/powerpoint/2010/main" val="1369674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7829377-EF70-4249-8F76-35F586EDCC15}"/>
              </a:ext>
            </a:extLst>
          </p:cNvPr>
          <p:cNvSpPr>
            <a:spLocks noGrp="1"/>
          </p:cNvSpPr>
          <p:nvPr>
            <p:ph type="dt" sz="half" idx="10"/>
          </p:nvPr>
        </p:nvSpPr>
        <p:spPr/>
        <p:txBody>
          <a:bodyPr/>
          <a:lstStyle>
            <a:lvl1pPr>
              <a:defRPr/>
            </a:lvl1pPr>
          </a:lstStyle>
          <a:p>
            <a:pPr>
              <a:defRPr/>
            </a:pPr>
            <a:fld id="{2F16B9A3-1802-4C8B-BAC6-3411A542377A}" type="datetimeFigureOut">
              <a:rPr lang="en-US" altLang="en-US"/>
              <a:pPr>
                <a:defRPr/>
              </a:pPr>
              <a:t>9/6/19</a:t>
            </a:fld>
            <a:endParaRPr lang="en-US" altLang="en-US"/>
          </a:p>
        </p:txBody>
      </p:sp>
      <p:sp>
        <p:nvSpPr>
          <p:cNvPr id="6" name="Footer Placeholder 4">
            <a:extLst>
              <a:ext uri="{FF2B5EF4-FFF2-40B4-BE49-F238E27FC236}">
                <a16:creationId xmlns:a16="http://schemas.microsoft.com/office/drawing/2014/main" id="{86939EFF-AD78-44B0-A35B-480E720BAC9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AC93D91-5D54-471C-B67F-28BBFECD5250}"/>
              </a:ext>
            </a:extLst>
          </p:cNvPr>
          <p:cNvSpPr>
            <a:spLocks noGrp="1"/>
          </p:cNvSpPr>
          <p:nvPr>
            <p:ph type="sldNum" sz="quarter" idx="12"/>
          </p:nvPr>
        </p:nvSpPr>
        <p:spPr/>
        <p:txBody>
          <a:bodyPr/>
          <a:lstStyle>
            <a:lvl1pPr>
              <a:defRPr/>
            </a:lvl1pPr>
          </a:lstStyle>
          <a:p>
            <a:pPr>
              <a:defRPr/>
            </a:pPr>
            <a:fld id="{9EF8261B-1930-42CF-A1BD-8291610822BE}" type="slidenum">
              <a:rPr lang="en-US" altLang="en-US"/>
              <a:pPr>
                <a:defRPr/>
              </a:pPr>
              <a:t>‹#›</a:t>
            </a:fld>
            <a:endParaRPr lang="en-US" altLang="en-US"/>
          </a:p>
        </p:txBody>
      </p:sp>
    </p:spTree>
    <p:extLst>
      <p:ext uri="{BB962C8B-B14F-4D97-AF65-F5344CB8AC3E}">
        <p14:creationId xmlns:p14="http://schemas.microsoft.com/office/powerpoint/2010/main" val="1809653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42211FA-53D8-4753-9CA0-A719549345D1}"/>
              </a:ext>
            </a:extLst>
          </p:cNvPr>
          <p:cNvSpPr>
            <a:spLocks noGrp="1"/>
          </p:cNvSpPr>
          <p:nvPr>
            <p:ph type="dt" sz="half" idx="10"/>
          </p:nvPr>
        </p:nvSpPr>
        <p:spPr/>
        <p:txBody>
          <a:bodyPr/>
          <a:lstStyle>
            <a:lvl1pPr>
              <a:defRPr/>
            </a:lvl1pPr>
          </a:lstStyle>
          <a:p>
            <a:pPr>
              <a:defRPr/>
            </a:pPr>
            <a:fld id="{2C694061-C2BC-4AC5-AA68-91FF970BD6ED}" type="datetimeFigureOut">
              <a:rPr lang="en-US" altLang="en-US"/>
              <a:pPr>
                <a:defRPr/>
              </a:pPr>
              <a:t>9/6/19</a:t>
            </a:fld>
            <a:endParaRPr lang="en-US" altLang="en-US"/>
          </a:p>
        </p:txBody>
      </p:sp>
      <p:sp>
        <p:nvSpPr>
          <p:cNvPr id="8" name="Footer Placeholder 4">
            <a:extLst>
              <a:ext uri="{FF2B5EF4-FFF2-40B4-BE49-F238E27FC236}">
                <a16:creationId xmlns:a16="http://schemas.microsoft.com/office/drawing/2014/main" id="{BDAC4C7C-55F4-43BD-B5AD-2A1FAD16A6A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D588CB8-66C9-4FE7-93A8-D2048D057614}"/>
              </a:ext>
            </a:extLst>
          </p:cNvPr>
          <p:cNvSpPr>
            <a:spLocks noGrp="1"/>
          </p:cNvSpPr>
          <p:nvPr>
            <p:ph type="sldNum" sz="quarter" idx="12"/>
          </p:nvPr>
        </p:nvSpPr>
        <p:spPr/>
        <p:txBody>
          <a:bodyPr/>
          <a:lstStyle>
            <a:lvl1pPr>
              <a:defRPr/>
            </a:lvl1pPr>
          </a:lstStyle>
          <a:p>
            <a:pPr>
              <a:defRPr/>
            </a:pPr>
            <a:fld id="{27AB6CD8-FB1A-45D0-9793-0AF4F90E61E2}" type="slidenum">
              <a:rPr lang="en-US" altLang="en-US"/>
              <a:pPr>
                <a:defRPr/>
              </a:pPr>
              <a:t>‹#›</a:t>
            </a:fld>
            <a:endParaRPr lang="en-US" altLang="en-US"/>
          </a:p>
        </p:txBody>
      </p:sp>
    </p:spTree>
    <p:extLst>
      <p:ext uri="{BB962C8B-B14F-4D97-AF65-F5344CB8AC3E}">
        <p14:creationId xmlns:p14="http://schemas.microsoft.com/office/powerpoint/2010/main" val="851878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EBFB474-8A2F-4023-B92D-9F7A516F19D7}"/>
              </a:ext>
            </a:extLst>
          </p:cNvPr>
          <p:cNvSpPr>
            <a:spLocks noGrp="1"/>
          </p:cNvSpPr>
          <p:nvPr>
            <p:ph type="dt" sz="half" idx="10"/>
          </p:nvPr>
        </p:nvSpPr>
        <p:spPr/>
        <p:txBody>
          <a:bodyPr/>
          <a:lstStyle>
            <a:lvl1pPr>
              <a:defRPr/>
            </a:lvl1pPr>
          </a:lstStyle>
          <a:p>
            <a:pPr>
              <a:defRPr/>
            </a:pPr>
            <a:fld id="{E4E0140B-9DD2-4419-9BF7-D27D53144A62}" type="datetimeFigureOut">
              <a:rPr lang="en-US" altLang="en-US"/>
              <a:pPr>
                <a:defRPr/>
              </a:pPr>
              <a:t>9/6/19</a:t>
            </a:fld>
            <a:endParaRPr lang="en-US" altLang="en-US"/>
          </a:p>
        </p:txBody>
      </p:sp>
      <p:sp>
        <p:nvSpPr>
          <p:cNvPr id="4" name="Footer Placeholder 4">
            <a:extLst>
              <a:ext uri="{FF2B5EF4-FFF2-40B4-BE49-F238E27FC236}">
                <a16:creationId xmlns:a16="http://schemas.microsoft.com/office/drawing/2014/main" id="{0DB87FAB-BC2C-4EEE-A12C-3D2AE8764D1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624F4C0-F271-4B46-8925-7170984291CF}"/>
              </a:ext>
            </a:extLst>
          </p:cNvPr>
          <p:cNvSpPr>
            <a:spLocks noGrp="1"/>
          </p:cNvSpPr>
          <p:nvPr>
            <p:ph type="sldNum" sz="quarter" idx="12"/>
          </p:nvPr>
        </p:nvSpPr>
        <p:spPr/>
        <p:txBody>
          <a:bodyPr/>
          <a:lstStyle>
            <a:lvl1pPr>
              <a:defRPr/>
            </a:lvl1pPr>
          </a:lstStyle>
          <a:p>
            <a:pPr>
              <a:defRPr/>
            </a:pPr>
            <a:fld id="{11F50669-8593-467E-B722-38AFBB8524B2}" type="slidenum">
              <a:rPr lang="en-US" altLang="en-US"/>
              <a:pPr>
                <a:defRPr/>
              </a:pPr>
              <a:t>‹#›</a:t>
            </a:fld>
            <a:endParaRPr lang="en-US" altLang="en-US"/>
          </a:p>
        </p:txBody>
      </p:sp>
    </p:spTree>
    <p:extLst>
      <p:ext uri="{BB962C8B-B14F-4D97-AF65-F5344CB8AC3E}">
        <p14:creationId xmlns:p14="http://schemas.microsoft.com/office/powerpoint/2010/main" val="372061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093D189-F66D-4950-A895-185334F8BEDD}"/>
              </a:ext>
            </a:extLst>
          </p:cNvPr>
          <p:cNvSpPr>
            <a:spLocks noGrp="1"/>
          </p:cNvSpPr>
          <p:nvPr>
            <p:ph type="dt" sz="half" idx="10"/>
          </p:nvPr>
        </p:nvSpPr>
        <p:spPr/>
        <p:txBody>
          <a:bodyPr/>
          <a:lstStyle>
            <a:lvl1pPr>
              <a:defRPr/>
            </a:lvl1pPr>
          </a:lstStyle>
          <a:p>
            <a:pPr>
              <a:defRPr/>
            </a:pPr>
            <a:fld id="{9C1E1116-D968-4423-940B-16E3CAC5A774}" type="datetimeFigureOut">
              <a:rPr lang="en-US" altLang="en-US"/>
              <a:pPr>
                <a:defRPr/>
              </a:pPr>
              <a:t>9/6/19</a:t>
            </a:fld>
            <a:endParaRPr lang="en-US" altLang="en-US"/>
          </a:p>
        </p:txBody>
      </p:sp>
      <p:sp>
        <p:nvSpPr>
          <p:cNvPr id="3" name="Footer Placeholder 4">
            <a:extLst>
              <a:ext uri="{FF2B5EF4-FFF2-40B4-BE49-F238E27FC236}">
                <a16:creationId xmlns:a16="http://schemas.microsoft.com/office/drawing/2014/main" id="{1824DE60-65A3-42ED-AF2A-1DE5E349452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FCAFE95-8D5D-40A1-9119-52F27AC9A496}"/>
              </a:ext>
            </a:extLst>
          </p:cNvPr>
          <p:cNvSpPr>
            <a:spLocks noGrp="1"/>
          </p:cNvSpPr>
          <p:nvPr>
            <p:ph type="sldNum" sz="quarter" idx="12"/>
          </p:nvPr>
        </p:nvSpPr>
        <p:spPr/>
        <p:txBody>
          <a:bodyPr/>
          <a:lstStyle>
            <a:lvl1pPr>
              <a:defRPr/>
            </a:lvl1pPr>
          </a:lstStyle>
          <a:p>
            <a:pPr>
              <a:defRPr/>
            </a:pPr>
            <a:fld id="{717C4A43-0D9C-4EA2-BFE0-32EE84EA6218}" type="slidenum">
              <a:rPr lang="en-US" altLang="en-US"/>
              <a:pPr>
                <a:defRPr/>
              </a:pPr>
              <a:t>‹#›</a:t>
            </a:fld>
            <a:endParaRPr lang="en-US" altLang="en-US"/>
          </a:p>
        </p:txBody>
      </p:sp>
    </p:spTree>
    <p:extLst>
      <p:ext uri="{BB962C8B-B14F-4D97-AF65-F5344CB8AC3E}">
        <p14:creationId xmlns:p14="http://schemas.microsoft.com/office/powerpoint/2010/main" val="385457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2F52DE7-5B78-4CE1-A79D-A4F17BB466F7}"/>
              </a:ext>
            </a:extLst>
          </p:cNvPr>
          <p:cNvSpPr>
            <a:spLocks noGrp="1"/>
          </p:cNvSpPr>
          <p:nvPr>
            <p:ph type="dt" sz="half" idx="10"/>
          </p:nvPr>
        </p:nvSpPr>
        <p:spPr/>
        <p:txBody>
          <a:bodyPr/>
          <a:lstStyle>
            <a:lvl1pPr>
              <a:defRPr/>
            </a:lvl1pPr>
          </a:lstStyle>
          <a:p>
            <a:pPr>
              <a:defRPr/>
            </a:pPr>
            <a:fld id="{4EC9AEBA-562D-48D4-A2A9-2102C7685962}" type="datetimeFigureOut">
              <a:rPr lang="en-US" altLang="en-US"/>
              <a:pPr>
                <a:defRPr/>
              </a:pPr>
              <a:t>9/6/19</a:t>
            </a:fld>
            <a:endParaRPr lang="en-US" altLang="en-US"/>
          </a:p>
        </p:txBody>
      </p:sp>
      <p:sp>
        <p:nvSpPr>
          <p:cNvPr id="6" name="Footer Placeholder 4">
            <a:extLst>
              <a:ext uri="{FF2B5EF4-FFF2-40B4-BE49-F238E27FC236}">
                <a16:creationId xmlns:a16="http://schemas.microsoft.com/office/drawing/2014/main" id="{65BFD1CC-643F-4EA6-B348-C113353023D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E98ACFE-1129-4639-870C-486A9AC5A6EA}"/>
              </a:ext>
            </a:extLst>
          </p:cNvPr>
          <p:cNvSpPr>
            <a:spLocks noGrp="1"/>
          </p:cNvSpPr>
          <p:nvPr>
            <p:ph type="sldNum" sz="quarter" idx="12"/>
          </p:nvPr>
        </p:nvSpPr>
        <p:spPr/>
        <p:txBody>
          <a:bodyPr/>
          <a:lstStyle>
            <a:lvl1pPr>
              <a:defRPr/>
            </a:lvl1pPr>
          </a:lstStyle>
          <a:p>
            <a:pPr>
              <a:defRPr/>
            </a:pPr>
            <a:fld id="{C740481C-81C0-4A20-84F1-2120ADB1BB84}" type="slidenum">
              <a:rPr lang="en-US" altLang="en-US"/>
              <a:pPr>
                <a:defRPr/>
              </a:pPr>
              <a:t>‹#›</a:t>
            </a:fld>
            <a:endParaRPr lang="en-US" altLang="en-US"/>
          </a:p>
        </p:txBody>
      </p:sp>
    </p:spTree>
    <p:extLst>
      <p:ext uri="{BB962C8B-B14F-4D97-AF65-F5344CB8AC3E}">
        <p14:creationId xmlns:p14="http://schemas.microsoft.com/office/powerpoint/2010/main" val="627470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101D9B9-526D-411F-96A4-8BB32B0CA69D}"/>
              </a:ext>
            </a:extLst>
          </p:cNvPr>
          <p:cNvSpPr>
            <a:spLocks noGrp="1"/>
          </p:cNvSpPr>
          <p:nvPr>
            <p:ph type="dt" sz="half" idx="10"/>
          </p:nvPr>
        </p:nvSpPr>
        <p:spPr/>
        <p:txBody>
          <a:bodyPr/>
          <a:lstStyle>
            <a:lvl1pPr>
              <a:defRPr/>
            </a:lvl1pPr>
          </a:lstStyle>
          <a:p>
            <a:pPr>
              <a:defRPr/>
            </a:pPr>
            <a:fld id="{81AE4038-7BCD-488E-BEE3-40BF2B2189AE}" type="datetimeFigureOut">
              <a:rPr lang="en-US" altLang="en-US"/>
              <a:pPr>
                <a:defRPr/>
              </a:pPr>
              <a:t>9/6/19</a:t>
            </a:fld>
            <a:endParaRPr lang="en-US" altLang="en-US"/>
          </a:p>
        </p:txBody>
      </p:sp>
      <p:sp>
        <p:nvSpPr>
          <p:cNvPr id="6" name="Footer Placeholder 4">
            <a:extLst>
              <a:ext uri="{FF2B5EF4-FFF2-40B4-BE49-F238E27FC236}">
                <a16:creationId xmlns:a16="http://schemas.microsoft.com/office/drawing/2014/main" id="{DB3F24A2-B383-42A2-B93D-3C6178D90B4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CF1B2C6-230E-4670-9FD1-534E1CCE2007}"/>
              </a:ext>
            </a:extLst>
          </p:cNvPr>
          <p:cNvSpPr>
            <a:spLocks noGrp="1"/>
          </p:cNvSpPr>
          <p:nvPr>
            <p:ph type="sldNum" sz="quarter" idx="12"/>
          </p:nvPr>
        </p:nvSpPr>
        <p:spPr/>
        <p:txBody>
          <a:bodyPr/>
          <a:lstStyle>
            <a:lvl1pPr>
              <a:defRPr/>
            </a:lvl1pPr>
          </a:lstStyle>
          <a:p>
            <a:pPr>
              <a:defRPr/>
            </a:pPr>
            <a:fld id="{986C9F5D-27B3-40E8-A66C-354AA23D2F7F}" type="slidenum">
              <a:rPr lang="en-US" altLang="en-US"/>
              <a:pPr>
                <a:defRPr/>
              </a:pPr>
              <a:t>‹#›</a:t>
            </a:fld>
            <a:endParaRPr lang="en-US" altLang="en-US"/>
          </a:p>
        </p:txBody>
      </p:sp>
    </p:spTree>
    <p:extLst>
      <p:ext uri="{BB962C8B-B14F-4D97-AF65-F5344CB8AC3E}">
        <p14:creationId xmlns:p14="http://schemas.microsoft.com/office/powerpoint/2010/main" val="296810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8E618B5-F462-420B-A633-08973081082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BF4E343-45D3-4902-802F-1B21B589E18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4A809AD-38E2-5342-AB79-0B062BB33ED5}"/>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panose="020F0502020204030204" pitchFamily="34" charset="0"/>
              </a:defRPr>
            </a:lvl1pPr>
          </a:lstStyle>
          <a:p>
            <a:pPr>
              <a:defRPr/>
            </a:pPr>
            <a:fld id="{DF70F369-C911-4CFF-9130-84EABB09D334}" type="datetimeFigureOut">
              <a:rPr lang="en-US" altLang="en-US"/>
              <a:pPr>
                <a:defRPr/>
              </a:pPr>
              <a:t>9/6/19</a:t>
            </a:fld>
            <a:endParaRPr lang="en-US" altLang="en-US"/>
          </a:p>
        </p:txBody>
      </p:sp>
      <p:sp>
        <p:nvSpPr>
          <p:cNvPr id="5" name="Footer Placeholder 4">
            <a:extLst>
              <a:ext uri="{FF2B5EF4-FFF2-40B4-BE49-F238E27FC236}">
                <a16:creationId xmlns:a16="http://schemas.microsoft.com/office/drawing/2014/main" id="{C579167A-C6C4-9148-8C85-A40DC8FB54A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C695FACB-30E1-774C-9284-202A4CC2BE1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AA3860FF-4679-46A8-A755-F2C5FE14F23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sumanasinc.com/webcontent/animations/content/mitosis.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23andme.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426ED0D5-7FC6-4CA1-BC65-B2248FD0DB54}"/>
              </a:ext>
            </a:extLst>
          </p:cNvPr>
          <p:cNvSpPr>
            <a:spLocks noGrp="1"/>
          </p:cNvSpPr>
          <p:nvPr>
            <p:ph type="title"/>
          </p:nvPr>
        </p:nvSpPr>
        <p:spPr/>
        <p:txBody>
          <a:bodyPr/>
          <a:lstStyle/>
          <a:p>
            <a:r>
              <a:rPr lang="en-US" altLang="en-US" dirty="0">
                <a:ea typeface="MS PGothic"/>
              </a:rPr>
              <a:t>Lecture 4</a:t>
            </a:r>
            <a:br>
              <a:rPr lang="en-US" altLang="en-US" dirty="0"/>
            </a:br>
            <a:r>
              <a:rPr lang="en-US" altLang="en-US" dirty="0">
                <a:ea typeface="MS PGothic"/>
              </a:rPr>
              <a:t>Sept. 6</a:t>
            </a:r>
            <a:r>
              <a:rPr lang="en-US" altLang="en-US" baseline="30000" dirty="0">
                <a:ea typeface="MS PGothic"/>
              </a:rPr>
              <a:t>th</a:t>
            </a:r>
            <a:r>
              <a:rPr lang="en-US" altLang="en-US" dirty="0">
                <a:ea typeface="MS PGothic"/>
              </a:rPr>
              <a:t> ,2019</a:t>
            </a:r>
          </a:p>
        </p:txBody>
      </p:sp>
      <p:sp>
        <p:nvSpPr>
          <p:cNvPr id="15362" name="Content Placeholder 2">
            <a:extLst>
              <a:ext uri="{FF2B5EF4-FFF2-40B4-BE49-F238E27FC236}">
                <a16:creationId xmlns:a16="http://schemas.microsoft.com/office/drawing/2014/main" id="{0B3BB630-F523-3E4C-9710-40C1DE4FC780}"/>
              </a:ext>
            </a:extLst>
          </p:cNvPr>
          <p:cNvSpPr>
            <a:spLocks noGrp="1"/>
          </p:cNvSpPr>
          <p:nvPr>
            <p:ph idx="1"/>
          </p:nvPr>
        </p:nvSpPr>
        <p:spPr>
          <a:xfrm>
            <a:off x="457200" y="1600200"/>
            <a:ext cx="8153400" cy="5257800"/>
          </a:xfrm>
        </p:spPr>
        <p:txBody>
          <a:bodyPr/>
          <a:lstStyle/>
          <a:p>
            <a:pPr marL="0" indent="0">
              <a:buFont typeface="Arial" charset="0"/>
              <a:buNone/>
              <a:defRPr/>
            </a:pPr>
            <a:r>
              <a:rPr lang="en-US" dirty="0">
                <a:ea typeface="MS PGothic" charset="0"/>
              </a:rPr>
              <a:t>Great job in lab---100% effort and success.</a:t>
            </a:r>
          </a:p>
          <a:p>
            <a:pPr marL="0" indent="0">
              <a:buFont typeface="Arial" charset="0"/>
              <a:buNone/>
              <a:defRPr/>
            </a:pPr>
            <a:endParaRPr lang="en-US" dirty="0">
              <a:ea typeface="MS PGothic" charset="0"/>
            </a:endParaRPr>
          </a:p>
          <a:p>
            <a:pPr marL="0" indent="0">
              <a:buNone/>
              <a:defRPr/>
            </a:pPr>
            <a:r>
              <a:rPr lang="en-US" dirty="0">
                <a:ea typeface="MS PGothic"/>
              </a:rPr>
              <a:t>Review the handout on lab reports. I have posted a sample lab report on the website.</a:t>
            </a:r>
          </a:p>
          <a:p>
            <a:pPr marL="0" indent="0">
              <a:buFont typeface="Arial" charset="0"/>
              <a:buNone/>
              <a:defRPr/>
            </a:pPr>
            <a:endParaRPr lang="en-US" dirty="0">
              <a:ea typeface="MS PGothic" charset="0"/>
            </a:endParaRPr>
          </a:p>
          <a:p>
            <a:pPr marL="0" indent="0">
              <a:buNone/>
              <a:defRPr/>
            </a:pPr>
            <a:r>
              <a:rPr lang="en-US" dirty="0">
                <a:ea typeface="MS PGothic"/>
              </a:rPr>
              <a:t>Lab report 1 due next Thursday, Sept 12th at the beginning of your lab. </a:t>
            </a:r>
            <a:endParaRPr lang="en-US" dirty="0">
              <a:ea typeface="MS PGothic" charset="0"/>
            </a:endParaRPr>
          </a:p>
          <a:p>
            <a:pPr>
              <a:buFont typeface="Arial" charset="0"/>
              <a:buNone/>
              <a:defRPr/>
            </a:pPr>
            <a:endParaRPr lang="en-US" dirty="0">
              <a:ea typeface="MS PGothic" charset="0"/>
            </a:endParaRPr>
          </a:p>
          <a:p>
            <a:pPr>
              <a:buFont typeface="Arial" charset="0"/>
              <a:buChar char="•"/>
              <a:defRPr/>
            </a:pPr>
            <a:endParaRPr lang="en-US" dirty="0">
              <a:ea typeface="MS PGothic"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F3395851-555F-4198-A45D-618E0D9E7BFB}"/>
              </a:ext>
            </a:extLst>
          </p:cNvPr>
          <p:cNvSpPr>
            <a:spLocks noGrp="1"/>
          </p:cNvSpPr>
          <p:nvPr>
            <p:ph type="title"/>
          </p:nvPr>
        </p:nvSpPr>
        <p:spPr/>
        <p:txBody>
          <a:bodyPr/>
          <a:lstStyle/>
          <a:p>
            <a:pPr eaLnBrk="1" hangingPunct="1"/>
            <a:r>
              <a:rPr lang="en-US" altLang="en-US"/>
              <a:t>Chromosomes</a:t>
            </a:r>
          </a:p>
        </p:txBody>
      </p:sp>
      <p:sp>
        <p:nvSpPr>
          <p:cNvPr id="26626" name="Content Placeholder 2">
            <a:extLst>
              <a:ext uri="{FF2B5EF4-FFF2-40B4-BE49-F238E27FC236}">
                <a16:creationId xmlns:a16="http://schemas.microsoft.com/office/drawing/2014/main" id="{8F6199B6-BB1D-4BD5-9A85-C09703A2B583}"/>
              </a:ext>
            </a:extLst>
          </p:cNvPr>
          <p:cNvSpPr>
            <a:spLocks noGrp="1"/>
          </p:cNvSpPr>
          <p:nvPr>
            <p:ph idx="1"/>
          </p:nvPr>
        </p:nvSpPr>
        <p:spPr/>
        <p:txBody>
          <a:bodyPr/>
          <a:lstStyle/>
          <a:p>
            <a:pPr eaLnBrk="1" hangingPunct="1">
              <a:lnSpc>
                <a:spcPct val="90000"/>
              </a:lnSpc>
            </a:pPr>
            <a:r>
              <a:rPr lang="en-US" altLang="en-US"/>
              <a:t>In diploid (2n) organisms, chromosomes exist in pairs called homologs/homologous chromosomes. </a:t>
            </a:r>
          </a:p>
          <a:p>
            <a:pPr lvl="1" eaLnBrk="1" hangingPunct="1">
              <a:lnSpc>
                <a:spcPct val="90000"/>
              </a:lnSpc>
            </a:pPr>
            <a:r>
              <a:rPr lang="en-US" altLang="en-US"/>
              <a:t>Mother</a:t>
            </a:r>
            <a:r>
              <a:rPr lang="ja-JP" altLang="en-US"/>
              <a:t>’</a:t>
            </a:r>
            <a:r>
              <a:rPr lang="en-US" altLang="ja-JP"/>
              <a:t>s chromosomes (passed in egg) =maternal homolog</a:t>
            </a:r>
          </a:p>
          <a:p>
            <a:pPr lvl="1" eaLnBrk="1" hangingPunct="1">
              <a:lnSpc>
                <a:spcPct val="90000"/>
              </a:lnSpc>
            </a:pPr>
            <a:r>
              <a:rPr lang="en-US" altLang="en-US"/>
              <a:t>Father</a:t>
            </a:r>
            <a:r>
              <a:rPr lang="ja-JP" altLang="en-US"/>
              <a:t>’</a:t>
            </a:r>
            <a:r>
              <a:rPr lang="en-US" altLang="ja-JP"/>
              <a:t>s chromosomes (passed in sperm)= paternal homolog.</a:t>
            </a:r>
          </a:p>
          <a:p>
            <a:pPr lvl="1" eaLnBrk="1" hangingPunct="1">
              <a:lnSpc>
                <a:spcPct val="90000"/>
              </a:lnSpc>
            </a:pPr>
            <a:endParaRPr lang="en-US" altLang="en-US"/>
          </a:p>
          <a:p>
            <a:pPr lvl="1" eaLnBrk="1" hangingPunct="1">
              <a:lnSpc>
                <a:spcPct val="90000"/>
              </a:lnSpc>
              <a:buFont typeface="Arial" panose="020B0604020202020204" pitchFamily="34" charset="0"/>
              <a:buNone/>
            </a:pPr>
            <a:r>
              <a:rPr lang="en-US" altLang="en-US">
                <a:solidFill>
                  <a:srgbClr val="FF0000"/>
                </a:solidFill>
              </a:rPr>
              <a:t>Diploid organisms  are the result of sexual reproduction—the union of haploid gametes.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11CD8-F8E5-3849-BF83-70FAD55AB227}"/>
              </a:ext>
            </a:extLst>
          </p:cNvPr>
          <p:cNvSpPr>
            <a:spLocks noGrp="1"/>
          </p:cNvSpPr>
          <p:nvPr>
            <p:ph type="title"/>
          </p:nvPr>
        </p:nvSpPr>
        <p:spPr/>
        <p:txBody>
          <a:bodyPr rtlCol="0">
            <a:normAutofit fontScale="90000"/>
          </a:bodyPr>
          <a:lstStyle/>
          <a:p>
            <a:pPr eaLnBrk="1" fontAlgn="auto" hangingPunct="1">
              <a:spcAft>
                <a:spcPts val="0"/>
              </a:spcAft>
              <a:defRPr/>
            </a:pPr>
            <a:r>
              <a:rPr lang="en-US" dirty="0">
                <a:ea typeface="+mj-ea"/>
                <a:cs typeface="+mj-cs"/>
              </a:rPr>
              <a:t>Chromosome structure/characteristics</a:t>
            </a:r>
          </a:p>
        </p:txBody>
      </p:sp>
      <p:sp>
        <p:nvSpPr>
          <p:cNvPr id="28674" name="Content Placeholder 2">
            <a:extLst>
              <a:ext uri="{FF2B5EF4-FFF2-40B4-BE49-F238E27FC236}">
                <a16:creationId xmlns:a16="http://schemas.microsoft.com/office/drawing/2014/main" id="{22892A2D-F83F-4958-A664-F60A4B9B5F6E}"/>
              </a:ext>
            </a:extLst>
          </p:cNvPr>
          <p:cNvSpPr>
            <a:spLocks noGrp="1"/>
          </p:cNvSpPr>
          <p:nvPr>
            <p:ph idx="1"/>
          </p:nvPr>
        </p:nvSpPr>
        <p:spPr/>
        <p:txBody>
          <a:bodyPr/>
          <a:lstStyle/>
          <a:p>
            <a:pPr eaLnBrk="1" hangingPunct="1">
              <a:lnSpc>
                <a:spcPct val="80000"/>
              </a:lnSpc>
            </a:pPr>
            <a:r>
              <a:rPr lang="en-US" altLang="en-US" sz="3000"/>
              <a:t>Visible via microscope only in most condense/thickened state (during meiosis and mitosis) (See handout).</a:t>
            </a:r>
          </a:p>
          <a:p>
            <a:pPr eaLnBrk="1" hangingPunct="1">
              <a:lnSpc>
                <a:spcPct val="80000"/>
              </a:lnSpc>
            </a:pPr>
            <a:r>
              <a:rPr lang="en-US" altLang="en-US" sz="3000"/>
              <a:t>Have a visible constriction called </a:t>
            </a:r>
            <a:r>
              <a:rPr lang="en-US" altLang="en-US" sz="3000">
                <a:solidFill>
                  <a:srgbClr val="FF0000"/>
                </a:solidFill>
              </a:rPr>
              <a:t>centromere</a:t>
            </a:r>
            <a:r>
              <a:rPr lang="en-US" altLang="en-US" sz="3000"/>
              <a:t> </a:t>
            </a:r>
          </a:p>
          <a:p>
            <a:pPr eaLnBrk="1" hangingPunct="1">
              <a:lnSpc>
                <a:spcPct val="80000"/>
              </a:lnSpc>
            </a:pPr>
            <a:r>
              <a:rPr lang="en-US" altLang="en-US" sz="3000"/>
              <a:t>In some species, chromosomes vary in size and position of the centromere.</a:t>
            </a:r>
          </a:p>
          <a:p>
            <a:pPr eaLnBrk="1" hangingPunct="1">
              <a:lnSpc>
                <a:spcPct val="80000"/>
              </a:lnSpc>
            </a:pPr>
            <a:endParaRPr lang="en-US" altLang="en-US" sz="3000"/>
          </a:p>
          <a:p>
            <a:pPr eaLnBrk="1" hangingPunct="1">
              <a:lnSpc>
                <a:spcPct val="80000"/>
              </a:lnSpc>
              <a:buFont typeface="Arial" panose="020B0604020202020204" pitchFamily="34" charset="0"/>
              <a:buNone/>
            </a:pPr>
            <a:r>
              <a:rPr lang="en-US" altLang="en-US" sz="3000"/>
              <a:t>In some organisms, each individual chromosome is recognizable—can organize and analyze with a karyotype.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7">
            <a:extLst>
              <a:ext uri="{FF2B5EF4-FFF2-40B4-BE49-F238E27FC236}">
                <a16:creationId xmlns:a16="http://schemas.microsoft.com/office/drawing/2014/main" id="{D7D5705E-ACC9-4F1B-89D5-175E8B66C293}"/>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rPr>
              <a:t>Figure 1.3</a:t>
            </a:r>
          </a:p>
        </p:txBody>
      </p:sp>
      <p:pic>
        <p:nvPicPr>
          <p:cNvPr id="30722" name="Picture 12">
            <a:extLst>
              <a:ext uri="{FF2B5EF4-FFF2-40B4-BE49-F238E27FC236}">
                <a16:creationId xmlns:a16="http://schemas.microsoft.com/office/drawing/2014/main" id="{99DF0C81-CCA9-4724-93CC-890A875F51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716"/>
          <a:stretch>
            <a:fillRect/>
          </a:stretch>
        </p:blipFill>
        <p:spPr bwMode="auto">
          <a:xfrm>
            <a:off x="638175" y="382588"/>
            <a:ext cx="7910513" cy="609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7">
            <a:extLst>
              <a:ext uri="{FF2B5EF4-FFF2-40B4-BE49-F238E27FC236}">
                <a16:creationId xmlns:a16="http://schemas.microsoft.com/office/drawing/2014/main" id="{67EBAFB4-1F1D-4131-9DAD-0A2806DDBF7D}"/>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rPr>
              <a:t>Figure 2.4</a:t>
            </a:r>
          </a:p>
        </p:txBody>
      </p:sp>
      <p:pic>
        <p:nvPicPr>
          <p:cNvPr id="32770" name="Picture 12">
            <a:extLst>
              <a:ext uri="{FF2B5EF4-FFF2-40B4-BE49-F238E27FC236}">
                <a16:creationId xmlns:a16="http://schemas.microsoft.com/office/drawing/2014/main" id="{CAA20E2E-D9D1-4283-ABD1-1B66F4E230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604"/>
          <a:stretch>
            <a:fillRect/>
          </a:stretch>
        </p:blipFill>
        <p:spPr bwMode="auto">
          <a:xfrm>
            <a:off x="228600" y="0"/>
            <a:ext cx="579278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71" name="Group 15">
            <a:extLst>
              <a:ext uri="{FF2B5EF4-FFF2-40B4-BE49-F238E27FC236}">
                <a16:creationId xmlns:a16="http://schemas.microsoft.com/office/drawing/2014/main" id="{19D3ADF4-30EE-49AC-8E48-F348E8F676FD}"/>
              </a:ext>
            </a:extLst>
          </p:cNvPr>
          <p:cNvGrpSpPr>
            <a:grpSpLocks/>
          </p:cNvGrpSpPr>
          <p:nvPr/>
        </p:nvGrpSpPr>
        <p:grpSpPr bwMode="auto">
          <a:xfrm>
            <a:off x="2590800" y="3657600"/>
            <a:ext cx="152400" cy="1981200"/>
            <a:chOff x="2590800" y="3657600"/>
            <a:chExt cx="152401" cy="1981200"/>
          </a:xfrm>
        </p:grpSpPr>
        <p:grpSp>
          <p:nvGrpSpPr>
            <p:cNvPr id="32787" name="Group 5">
              <a:extLst>
                <a:ext uri="{FF2B5EF4-FFF2-40B4-BE49-F238E27FC236}">
                  <a16:creationId xmlns:a16="http://schemas.microsoft.com/office/drawing/2014/main" id="{FB8937DD-AD50-4DE8-BB62-2EAFF2B8FEFA}"/>
                </a:ext>
              </a:extLst>
            </p:cNvPr>
            <p:cNvGrpSpPr>
              <a:grpSpLocks/>
            </p:cNvGrpSpPr>
            <p:nvPr/>
          </p:nvGrpSpPr>
          <p:grpSpPr bwMode="auto">
            <a:xfrm>
              <a:off x="2590800" y="3657600"/>
              <a:ext cx="152400" cy="1981200"/>
              <a:chOff x="2590800" y="3657600"/>
              <a:chExt cx="152400" cy="1981200"/>
            </a:xfrm>
          </p:grpSpPr>
          <p:sp>
            <p:nvSpPr>
              <p:cNvPr id="4" name="Oval 3">
                <a:extLst>
                  <a:ext uri="{FF2B5EF4-FFF2-40B4-BE49-F238E27FC236}">
                    <a16:creationId xmlns:a16="http://schemas.microsoft.com/office/drawing/2014/main" id="{B4F0AD20-8CBF-364C-8CE9-6AFCD534898D}"/>
                  </a:ext>
                </a:extLst>
              </p:cNvPr>
              <p:cNvSpPr/>
              <p:nvPr/>
            </p:nvSpPr>
            <p:spPr>
              <a:xfrm>
                <a:off x="2590800" y="3657600"/>
                <a:ext cx="152401"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a:extLst>
                  <a:ext uri="{FF2B5EF4-FFF2-40B4-BE49-F238E27FC236}">
                    <a16:creationId xmlns:a16="http://schemas.microsoft.com/office/drawing/2014/main" id="{553198DF-13C1-B44B-B8CA-341FC37526A2}"/>
                  </a:ext>
                </a:extLst>
              </p:cNvPr>
              <p:cNvSpPr/>
              <p:nvPr/>
            </p:nvSpPr>
            <p:spPr>
              <a:xfrm>
                <a:off x="2590800" y="4267200"/>
                <a:ext cx="152401" cy="1371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11" name="Straight Connector 10">
              <a:extLst>
                <a:ext uri="{FF2B5EF4-FFF2-40B4-BE49-F238E27FC236}">
                  <a16:creationId xmlns:a16="http://schemas.microsoft.com/office/drawing/2014/main" id="{F46BE4BC-B825-AB4B-94C3-59546A1EE353}"/>
                </a:ext>
              </a:extLst>
            </p:cNvPr>
            <p:cNvCxnSpPr>
              <a:stCxn id="5" idx="2"/>
              <a:endCxn id="5" idx="6"/>
            </p:cNvCxnSpPr>
            <p:nvPr/>
          </p:nvCxnSpPr>
          <p:spPr>
            <a:xfrm rot="10800000" flipH="1">
              <a:off x="2590800" y="4953000"/>
              <a:ext cx="152401"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1DEF21C-2BA6-5B4D-A01A-87F85FBC3571}"/>
                </a:ext>
              </a:extLst>
            </p:cNvPr>
            <p:cNvCxnSpPr/>
            <p:nvPr/>
          </p:nvCxnSpPr>
          <p:spPr>
            <a:xfrm rot="10800000" flipH="1">
              <a:off x="2590800" y="5105400"/>
              <a:ext cx="152401" cy="158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2772" name="Group 16">
            <a:extLst>
              <a:ext uri="{FF2B5EF4-FFF2-40B4-BE49-F238E27FC236}">
                <a16:creationId xmlns:a16="http://schemas.microsoft.com/office/drawing/2014/main" id="{DDB417AF-4B44-48A1-A24D-CBFBA3CA52DE}"/>
              </a:ext>
            </a:extLst>
          </p:cNvPr>
          <p:cNvGrpSpPr>
            <a:grpSpLocks/>
          </p:cNvGrpSpPr>
          <p:nvPr/>
        </p:nvGrpSpPr>
        <p:grpSpPr bwMode="auto">
          <a:xfrm>
            <a:off x="3657600" y="3657600"/>
            <a:ext cx="152400" cy="1981200"/>
            <a:chOff x="2590800" y="3657600"/>
            <a:chExt cx="152401" cy="1981200"/>
          </a:xfrm>
        </p:grpSpPr>
        <p:grpSp>
          <p:nvGrpSpPr>
            <p:cNvPr id="32782" name="Group 17">
              <a:extLst>
                <a:ext uri="{FF2B5EF4-FFF2-40B4-BE49-F238E27FC236}">
                  <a16:creationId xmlns:a16="http://schemas.microsoft.com/office/drawing/2014/main" id="{9C697E83-202E-4CEF-AE44-CBFDAA5E0403}"/>
                </a:ext>
              </a:extLst>
            </p:cNvPr>
            <p:cNvGrpSpPr>
              <a:grpSpLocks/>
            </p:cNvGrpSpPr>
            <p:nvPr/>
          </p:nvGrpSpPr>
          <p:grpSpPr bwMode="auto">
            <a:xfrm>
              <a:off x="2590800" y="3657600"/>
              <a:ext cx="152400" cy="1981200"/>
              <a:chOff x="2590800" y="3657600"/>
              <a:chExt cx="152400" cy="1981200"/>
            </a:xfrm>
          </p:grpSpPr>
          <p:sp>
            <p:nvSpPr>
              <p:cNvPr id="21" name="Oval 20">
                <a:extLst>
                  <a:ext uri="{FF2B5EF4-FFF2-40B4-BE49-F238E27FC236}">
                    <a16:creationId xmlns:a16="http://schemas.microsoft.com/office/drawing/2014/main" id="{2935F110-6F9B-5747-BE6A-491647332ED8}"/>
                  </a:ext>
                </a:extLst>
              </p:cNvPr>
              <p:cNvSpPr/>
              <p:nvPr/>
            </p:nvSpPr>
            <p:spPr>
              <a:xfrm>
                <a:off x="2590800" y="3657600"/>
                <a:ext cx="152401"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Oval 21">
                <a:extLst>
                  <a:ext uri="{FF2B5EF4-FFF2-40B4-BE49-F238E27FC236}">
                    <a16:creationId xmlns:a16="http://schemas.microsoft.com/office/drawing/2014/main" id="{C3CC1FF1-66B2-8A44-A48C-A927AEBBF71B}"/>
                  </a:ext>
                </a:extLst>
              </p:cNvPr>
              <p:cNvSpPr/>
              <p:nvPr/>
            </p:nvSpPr>
            <p:spPr>
              <a:xfrm>
                <a:off x="2590800" y="4267200"/>
                <a:ext cx="152401" cy="1371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19" name="Straight Connector 18">
              <a:extLst>
                <a:ext uri="{FF2B5EF4-FFF2-40B4-BE49-F238E27FC236}">
                  <a16:creationId xmlns:a16="http://schemas.microsoft.com/office/drawing/2014/main" id="{CD47AD05-238D-BF4C-868F-0874172B6269}"/>
                </a:ext>
              </a:extLst>
            </p:cNvPr>
            <p:cNvCxnSpPr>
              <a:stCxn id="22" idx="2"/>
              <a:endCxn id="22" idx="6"/>
            </p:cNvCxnSpPr>
            <p:nvPr/>
          </p:nvCxnSpPr>
          <p:spPr>
            <a:xfrm rot="10800000" flipH="1">
              <a:off x="2590800" y="4953000"/>
              <a:ext cx="152401"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2A5460A-C50A-024E-B102-0927FB3183AF}"/>
                </a:ext>
              </a:extLst>
            </p:cNvPr>
            <p:cNvCxnSpPr/>
            <p:nvPr/>
          </p:nvCxnSpPr>
          <p:spPr>
            <a:xfrm rot="10800000" flipH="1">
              <a:off x="2590800" y="5105400"/>
              <a:ext cx="152401" cy="1588"/>
            </a:xfrm>
            <a:prstGeom prst="line">
              <a:avLst/>
            </a:prstGeom>
          </p:spPr>
          <p:style>
            <a:lnRef idx="1">
              <a:schemeClr val="accent1"/>
            </a:lnRef>
            <a:fillRef idx="0">
              <a:schemeClr val="accent1"/>
            </a:fillRef>
            <a:effectRef idx="0">
              <a:schemeClr val="accent1"/>
            </a:effectRef>
            <a:fontRef idx="minor">
              <a:schemeClr val="tx1"/>
            </a:fontRef>
          </p:style>
        </p:cxnSp>
      </p:grpSp>
      <p:sp>
        <p:nvSpPr>
          <p:cNvPr id="32773" name="TextBox 23">
            <a:extLst>
              <a:ext uri="{FF2B5EF4-FFF2-40B4-BE49-F238E27FC236}">
                <a16:creationId xmlns:a16="http://schemas.microsoft.com/office/drawing/2014/main" id="{FE36371D-7173-458D-8219-C0BDBF7D1ED8}"/>
              </a:ext>
            </a:extLst>
          </p:cNvPr>
          <p:cNvSpPr txBox="1">
            <a:spLocks noChangeArrowheads="1"/>
          </p:cNvSpPr>
          <p:nvPr/>
        </p:nvSpPr>
        <p:spPr bwMode="auto">
          <a:xfrm>
            <a:off x="4800600" y="3657600"/>
            <a:ext cx="4038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400"/>
              <a:t>Any </a:t>
            </a:r>
            <a:r>
              <a:rPr lang="en-US" altLang="en-US" sz="2400">
                <a:solidFill>
                  <a:srgbClr val="FF0000"/>
                </a:solidFill>
              </a:rPr>
              <a:t>homologous pair </a:t>
            </a:r>
            <a:r>
              <a:rPr lang="en-US" altLang="en-US" sz="2400"/>
              <a:t>of chromosomes would be expected to look identical under the microscope and share the same set of genes at the same locations along the length of the chromosome.</a:t>
            </a:r>
          </a:p>
        </p:txBody>
      </p:sp>
      <p:sp>
        <p:nvSpPr>
          <p:cNvPr id="32774" name="TextBox 24">
            <a:extLst>
              <a:ext uri="{FF2B5EF4-FFF2-40B4-BE49-F238E27FC236}">
                <a16:creationId xmlns:a16="http://schemas.microsoft.com/office/drawing/2014/main" id="{DC0C5E56-134A-4BBB-9877-184F2AE8B9FD}"/>
              </a:ext>
            </a:extLst>
          </p:cNvPr>
          <p:cNvSpPr txBox="1">
            <a:spLocks noChangeArrowheads="1"/>
          </p:cNvSpPr>
          <p:nvPr/>
        </p:nvSpPr>
        <p:spPr bwMode="auto">
          <a:xfrm>
            <a:off x="2133600" y="5715000"/>
            <a:ext cx="1371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t>maternal</a:t>
            </a:r>
          </a:p>
        </p:txBody>
      </p:sp>
      <p:sp>
        <p:nvSpPr>
          <p:cNvPr id="32775" name="TextBox 25">
            <a:extLst>
              <a:ext uri="{FF2B5EF4-FFF2-40B4-BE49-F238E27FC236}">
                <a16:creationId xmlns:a16="http://schemas.microsoft.com/office/drawing/2014/main" id="{F7E0B42B-8EFD-4FEB-B7EC-14077940EEE7}"/>
              </a:ext>
            </a:extLst>
          </p:cNvPr>
          <p:cNvSpPr txBox="1">
            <a:spLocks noChangeArrowheads="1"/>
          </p:cNvSpPr>
          <p:nvPr/>
        </p:nvSpPr>
        <p:spPr bwMode="auto">
          <a:xfrm>
            <a:off x="3352800" y="5715000"/>
            <a:ext cx="1371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t>paternal</a:t>
            </a:r>
          </a:p>
        </p:txBody>
      </p:sp>
      <p:cxnSp>
        <p:nvCxnSpPr>
          <p:cNvPr id="28" name="Straight Arrow Connector 27">
            <a:extLst>
              <a:ext uri="{FF2B5EF4-FFF2-40B4-BE49-F238E27FC236}">
                <a16:creationId xmlns:a16="http://schemas.microsoft.com/office/drawing/2014/main" id="{C458A0B4-2C1E-1B43-8C8C-B90F64B312FE}"/>
              </a:ext>
            </a:extLst>
          </p:cNvPr>
          <p:cNvCxnSpPr/>
          <p:nvPr/>
        </p:nvCxnSpPr>
        <p:spPr>
          <a:xfrm rot="16200000" flipH="1">
            <a:off x="1181100" y="3619500"/>
            <a:ext cx="1295400" cy="1219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05CFF21-A934-1840-961A-B49B6D1954D0}"/>
              </a:ext>
            </a:extLst>
          </p:cNvPr>
          <p:cNvCxnSpPr/>
          <p:nvPr/>
        </p:nvCxnSpPr>
        <p:spPr>
          <a:xfrm>
            <a:off x="1219200" y="3429000"/>
            <a:ext cx="2362200" cy="1447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778" name="TextBox 31">
            <a:extLst>
              <a:ext uri="{FF2B5EF4-FFF2-40B4-BE49-F238E27FC236}">
                <a16:creationId xmlns:a16="http://schemas.microsoft.com/office/drawing/2014/main" id="{8E3DBCC2-E6CF-44F0-BA51-CB79227D68CA}"/>
              </a:ext>
            </a:extLst>
          </p:cNvPr>
          <p:cNvSpPr txBox="1">
            <a:spLocks noChangeArrowheads="1"/>
          </p:cNvSpPr>
          <p:nvPr/>
        </p:nvSpPr>
        <p:spPr bwMode="auto">
          <a:xfrm>
            <a:off x="381000" y="31242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t>Gene </a:t>
            </a:r>
            <a:r>
              <a:rPr lang="ja-JP" altLang="en-US" sz="1800"/>
              <a:t>“</a:t>
            </a:r>
            <a:r>
              <a:rPr lang="en-US" altLang="ja-JP" sz="1800"/>
              <a:t>a</a:t>
            </a:r>
            <a:r>
              <a:rPr lang="ja-JP" altLang="en-US" sz="1800"/>
              <a:t>”</a:t>
            </a:r>
            <a:endParaRPr lang="en-US" altLang="en-US" sz="1800"/>
          </a:p>
        </p:txBody>
      </p:sp>
      <p:sp>
        <p:nvSpPr>
          <p:cNvPr id="32779" name="TextBox 22">
            <a:extLst>
              <a:ext uri="{FF2B5EF4-FFF2-40B4-BE49-F238E27FC236}">
                <a16:creationId xmlns:a16="http://schemas.microsoft.com/office/drawing/2014/main" id="{0A98BD14-0B9A-4BAA-87D5-867403BD411A}"/>
              </a:ext>
            </a:extLst>
          </p:cNvPr>
          <p:cNvSpPr txBox="1">
            <a:spLocks noChangeArrowheads="1"/>
          </p:cNvSpPr>
          <p:nvPr/>
        </p:nvSpPr>
        <p:spPr bwMode="auto">
          <a:xfrm>
            <a:off x="228600" y="57912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t>Gene </a:t>
            </a:r>
            <a:r>
              <a:rPr lang="ja-JP" altLang="en-US" sz="1800"/>
              <a:t>”</a:t>
            </a:r>
            <a:r>
              <a:rPr lang="en-US" altLang="ja-JP" sz="1800"/>
              <a:t>b</a:t>
            </a:r>
            <a:r>
              <a:rPr lang="ja-JP" altLang="en-US" sz="1800"/>
              <a:t>”</a:t>
            </a:r>
            <a:endParaRPr lang="en-US" altLang="en-US" sz="1800"/>
          </a:p>
        </p:txBody>
      </p:sp>
      <p:cxnSp>
        <p:nvCxnSpPr>
          <p:cNvPr id="25" name="Straight Arrow Connector 24">
            <a:extLst>
              <a:ext uri="{FF2B5EF4-FFF2-40B4-BE49-F238E27FC236}">
                <a16:creationId xmlns:a16="http://schemas.microsoft.com/office/drawing/2014/main" id="{F984075B-4B7E-AE4F-9896-585EEB5BB370}"/>
              </a:ext>
            </a:extLst>
          </p:cNvPr>
          <p:cNvCxnSpPr/>
          <p:nvPr/>
        </p:nvCxnSpPr>
        <p:spPr>
          <a:xfrm flipV="1">
            <a:off x="1295400" y="5181600"/>
            <a:ext cx="12192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248F018-2153-0E4E-A4CD-E62EDDD1E0EF}"/>
              </a:ext>
            </a:extLst>
          </p:cNvPr>
          <p:cNvCxnSpPr/>
          <p:nvPr/>
        </p:nvCxnSpPr>
        <p:spPr>
          <a:xfrm flipV="1">
            <a:off x="1371600" y="5105400"/>
            <a:ext cx="2209800"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7">
            <a:extLst>
              <a:ext uri="{FF2B5EF4-FFF2-40B4-BE49-F238E27FC236}">
                <a16:creationId xmlns:a16="http://schemas.microsoft.com/office/drawing/2014/main" id="{24DE98E2-C016-4982-960A-4A78C20D52E3}"/>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rPr>
              <a:t>Figure 2.3</a:t>
            </a:r>
          </a:p>
        </p:txBody>
      </p:sp>
      <p:pic>
        <p:nvPicPr>
          <p:cNvPr id="34818" name="Picture 12">
            <a:extLst>
              <a:ext uri="{FF2B5EF4-FFF2-40B4-BE49-F238E27FC236}">
                <a16:creationId xmlns:a16="http://schemas.microsoft.com/office/drawing/2014/main" id="{DE9D6548-B389-4CE6-AF6C-859903BE25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227"/>
          <a:stretch>
            <a:fillRect/>
          </a:stretch>
        </p:blipFill>
        <p:spPr bwMode="auto">
          <a:xfrm>
            <a:off x="300038" y="479425"/>
            <a:ext cx="8245475"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0CC1AA7C-7C45-4EB0-AD43-B4E12E0A0A53}"/>
              </a:ext>
            </a:extLst>
          </p:cNvPr>
          <p:cNvSpPr>
            <a:spLocks noGrp="1"/>
          </p:cNvSpPr>
          <p:nvPr>
            <p:ph type="title"/>
          </p:nvPr>
        </p:nvSpPr>
        <p:spPr/>
        <p:txBody>
          <a:bodyPr/>
          <a:lstStyle/>
          <a:p>
            <a:r>
              <a:rPr lang="en-US" altLang="en-US"/>
              <a:t>Cell Cycle</a:t>
            </a:r>
          </a:p>
        </p:txBody>
      </p:sp>
      <p:sp>
        <p:nvSpPr>
          <p:cNvPr id="36866" name="Content Placeholder 2">
            <a:extLst>
              <a:ext uri="{FF2B5EF4-FFF2-40B4-BE49-F238E27FC236}">
                <a16:creationId xmlns:a16="http://schemas.microsoft.com/office/drawing/2014/main" id="{38E87688-AAFB-4EBE-BABF-EAFD79ED47DD}"/>
              </a:ext>
            </a:extLst>
          </p:cNvPr>
          <p:cNvSpPr>
            <a:spLocks noGrp="1"/>
          </p:cNvSpPr>
          <p:nvPr>
            <p:ph idx="1"/>
          </p:nvPr>
        </p:nvSpPr>
        <p:spPr/>
        <p:txBody>
          <a:bodyPr/>
          <a:lstStyle/>
          <a:p>
            <a:pPr>
              <a:lnSpc>
                <a:spcPct val="90000"/>
              </a:lnSpc>
            </a:pPr>
            <a:r>
              <a:rPr lang="en-US" altLang="en-US">
                <a:solidFill>
                  <a:srgbClr val="FF0000"/>
                </a:solidFill>
              </a:rPr>
              <a:t>Mitosis </a:t>
            </a:r>
            <a:r>
              <a:rPr lang="en-US" altLang="en-US"/>
              <a:t>is one phase of the cell cycle in which the cells divide in two.  However the most important aspect of mitosis is the partitioning of the chromosomes to 2 new cells. Strictly speaking mitosis refers to the division of the nucleus to form 2 new complete nuclei.</a:t>
            </a:r>
          </a:p>
          <a:p>
            <a:pPr>
              <a:lnSpc>
                <a:spcPct val="90000"/>
              </a:lnSpc>
            </a:pPr>
            <a:r>
              <a:rPr lang="en-US" altLang="en-US"/>
              <a:t>The rest of the cell cycle (called interphase) prepares the cell for actual division into 2 new daughter cells.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7">
            <a:extLst>
              <a:ext uri="{FF2B5EF4-FFF2-40B4-BE49-F238E27FC236}">
                <a16:creationId xmlns:a16="http://schemas.microsoft.com/office/drawing/2014/main" id="{772EECE4-1FAB-4D1E-A339-DC5A7E16B109}"/>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rPr>
              <a:t>Figure 2.5</a:t>
            </a:r>
          </a:p>
        </p:txBody>
      </p:sp>
      <p:pic>
        <p:nvPicPr>
          <p:cNvPr id="38914" name="Picture 12">
            <a:extLst>
              <a:ext uri="{FF2B5EF4-FFF2-40B4-BE49-F238E27FC236}">
                <a16:creationId xmlns:a16="http://schemas.microsoft.com/office/drawing/2014/main" id="{0AEB76A7-3296-4A7A-A982-65619D2789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733"/>
          <a:stretch>
            <a:fillRect/>
          </a:stretch>
        </p:blipFill>
        <p:spPr bwMode="auto">
          <a:xfrm>
            <a:off x="315913" y="831850"/>
            <a:ext cx="8512175"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1BCC1B77-FDC3-4C52-98E1-42290DF4E106}"/>
              </a:ext>
            </a:extLst>
          </p:cNvPr>
          <p:cNvSpPr>
            <a:spLocks noGrp="1"/>
          </p:cNvSpPr>
          <p:nvPr>
            <p:ph type="title"/>
          </p:nvPr>
        </p:nvSpPr>
        <p:spPr>
          <a:xfrm>
            <a:off x="457200" y="228600"/>
            <a:ext cx="8305800" cy="1371600"/>
          </a:xfrm>
        </p:spPr>
        <p:txBody>
          <a:bodyPr/>
          <a:lstStyle/>
          <a:p>
            <a:pPr eaLnBrk="1" hangingPunct="1"/>
            <a:r>
              <a:rPr lang="en-US" altLang="en-US" sz="2900" u="sng"/>
              <a:t>Mitotic phases </a:t>
            </a:r>
            <a:r>
              <a:rPr lang="en-US" altLang="en-US" sz="2900"/>
              <a:t>ensure proper partitioning of each chromosome to new daughter cells</a:t>
            </a:r>
            <a:br>
              <a:rPr lang="en-US" altLang="en-US" sz="4000"/>
            </a:br>
            <a:r>
              <a:rPr lang="en-US" altLang="en-US" sz="2200"/>
              <a:t>(review handout—will also use in lab)</a:t>
            </a:r>
          </a:p>
        </p:txBody>
      </p:sp>
      <p:sp>
        <p:nvSpPr>
          <p:cNvPr id="40962" name="Content Placeholder 2">
            <a:extLst>
              <a:ext uri="{FF2B5EF4-FFF2-40B4-BE49-F238E27FC236}">
                <a16:creationId xmlns:a16="http://schemas.microsoft.com/office/drawing/2014/main" id="{5769BF60-E053-403A-9A08-8028D7A2E535}"/>
              </a:ext>
            </a:extLst>
          </p:cNvPr>
          <p:cNvSpPr>
            <a:spLocks noGrp="1"/>
          </p:cNvSpPr>
          <p:nvPr>
            <p:ph idx="1"/>
          </p:nvPr>
        </p:nvSpPr>
        <p:spPr>
          <a:xfrm>
            <a:off x="457200" y="2133600"/>
            <a:ext cx="7772400" cy="4343400"/>
          </a:xfrm>
        </p:spPr>
        <p:txBody>
          <a:bodyPr/>
          <a:lstStyle/>
          <a:p>
            <a:pPr eaLnBrk="1" hangingPunct="1">
              <a:lnSpc>
                <a:spcPct val="90000"/>
              </a:lnSpc>
            </a:pPr>
            <a:r>
              <a:rPr lang="en-US" altLang="en-US"/>
              <a:t>Prophase</a:t>
            </a:r>
          </a:p>
          <a:p>
            <a:pPr eaLnBrk="1" hangingPunct="1">
              <a:lnSpc>
                <a:spcPct val="90000"/>
              </a:lnSpc>
            </a:pPr>
            <a:r>
              <a:rPr lang="en-US" altLang="en-US"/>
              <a:t>Prometaphase</a:t>
            </a:r>
          </a:p>
          <a:p>
            <a:pPr eaLnBrk="1" hangingPunct="1">
              <a:lnSpc>
                <a:spcPct val="90000"/>
              </a:lnSpc>
            </a:pPr>
            <a:r>
              <a:rPr lang="en-US" altLang="en-US"/>
              <a:t>Metaphase</a:t>
            </a:r>
          </a:p>
          <a:p>
            <a:pPr eaLnBrk="1" hangingPunct="1">
              <a:lnSpc>
                <a:spcPct val="90000"/>
              </a:lnSpc>
            </a:pPr>
            <a:r>
              <a:rPr lang="en-US" altLang="en-US"/>
              <a:t>Anaphase</a:t>
            </a:r>
          </a:p>
          <a:p>
            <a:pPr eaLnBrk="1" hangingPunct="1">
              <a:lnSpc>
                <a:spcPct val="90000"/>
              </a:lnSpc>
            </a:pPr>
            <a:r>
              <a:rPr lang="en-US" altLang="en-US"/>
              <a:t>Telophase</a:t>
            </a:r>
          </a:p>
          <a:p>
            <a:pPr eaLnBrk="1" hangingPunct="1">
              <a:lnSpc>
                <a:spcPct val="90000"/>
              </a:lnSpc>
              <a:buFont typeface="Arial" panose="020B0604020202020204" pitchFamily="34" charset="0"/>
              <a:buNone/>
            </a:pPr>
            <a:r>
              <a:rPr lang="en-US" altLang="en-US">
                <a:solidFill>
                  <a:srgbClr val="FF0000"/>
                </a:solidFill>
              </a:rPr>
              <a:t>The phases are continuous, but we have recognized distinct changes in chromosomes—that occur in specific order.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3">
            <a:extLst>
              <a:ext uri="{FF2B5EF4-FFF2-40B4-BE49-F238E27FC236}">
                <a16:creationId xmlns:a16="http://schemas.microsoft.com/office/drawing/2014/main" id="{366E72A4-0174-499E-9B36-949AE2E48572}"/>
              </a:ext>
            </a:extLst>
          </p:cNvPr>
          <p:cNvSpPr>
            <a:spLocks noGrp="1"/>
          </p:cNvSpPr>
          <p:nvPr>
            <p:ph type="title"/>
          </p:nvPr>
        </p:nvSpPr>
        <p:spPr/>
        <p:txBody>
          <a:bodyPr/>
          <a:lstStyle/>
          <a:p>
            <a:r>
              <a:rPr lang="en-US" altLang="en-US"/>
              <a:t>diploid number of 4.</a:t>
            </a:r>
          </a:p>
        </p:txBody>
      </p:sp>
      <p:sp>
        <p:nvSpPr>
          <p:cNvPr id="43010" name="Footer Placeholder 4">
            <a:extLst>
              <a:ext uri="{FF2B5EF4-FFF2-40B4-BE49-F238E27FC236}">
                <a16:creationId xmlns:a16="http://schemas.microsoft.com/office/drawing/2014/main" id="{B3BE5623-6EA7-43CD-BB9D-B3E4AB2B4AC7}"/>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buFontTx/>
              <a:buNone/>
            </a:pPr>
            <a:r>
              <a:rPr lang="en-US" altLang="en-US" sz="1200">
                <a:solidFill>
                  <a:srgbClr val="898989"/>
                </a:solidFill>
              </a:rPr>
              <a:t>© 2015 Pearson Education, Inc.</a:t>
            </a:r>
          </a:p>
        </p:txBody>
      </p:sp>
      <p:pic>
        <p:nvPicPr>
          <p:cNvPr id="43011" name="Picture 1">
            <a:extLst>
              <a:ext uri="{FF2B5EF4-FFF2-40B4-BE49-F238E27FC236}">
                <a16:creationId xmlns:a16="http://schemas.microsoft.com/office/drawing/2014/main" id="{6C5AE970-1E19-445B-8A02-4008163CCB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24013" y="209550"/>
            <a:ext cx="5895975" cy="643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6E326E5D-735F-41BE-8A24-808BCFFE92F5}"/>
              </a:ext>
            </a:extLst>
          </p:cNvPr>
          <p:cNvSpPr>
            <a:spLocks noGrp="1"/>
          </p:cNvSpPr>
          <p:nvPr>
            <p:ph type="title"/>
          </p:nvPr>
        </p:nvSpPr>
        <p:spPr>
          <a:xfrm>
            <a:off x="3130550" y="274638"/>
            <a:ext cx="5022850" cy="1143000"/>
          </a:xfrm>
        </p:spPr>
        <p:txBody>
          <a:bodyPr/>
          <a:lstStyle/>
          <a:p>
            <a:r>
              <a:rPr lang="en-US" altLang="en-US"/>
              <a:t>Actual arrangement</a:t>
            </a:r>
          </a:p>
        </p:txBody>
      </p:sp>
      <p:pic>
        <p:nvPicPr>
          <p:cNvPr id="45058" name="Content Placeholder 3">
            <a:extLst>
              <a:ext uri="{FF2B5EF4-FFF2-40B4-BE49-F238E27FC236}">
                <a16:creationId xmlns:a16="http://schemas.microsoft.com/office/drawing/2014/main" id="{F2F36AED-4372-4F61-A4BE-50B0D22E90E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53117" b="-53117"/>
          <a:stretch>
            <a:fillRect/>
          </a:stretch>
        </p:blipFill>
        <p:spPr/>
      </p:pic>
      <p:sp>
        <p:nvSpPr>
          <p:cNvPr id="45059" name="TextBox 1">
            <a:extLst>
              <a:ext uri="{FF2B5EF4-FFF2-40B4-BE49-F238E27FC236}">
                <a16:creationId xmlns:a16="http://schemas.microsoft.com/office/drawing/2014/main" id="{11291488-1817-4345-8CE9-E98C986405A0}"/>
              </a:ext>
            </a:extLst>
          </p:cNvPr>
          <p:cNvSpPr txBox="1">
            <a:spLocks noChangeArrowheads="1"/>
          </p:cNvSpPr>
          <p:nvPr/>
        </p:nvSpPr>
        <p:spPr bwMode="auto">
          <a:xfrm>
            <a:off x="685800" y="22860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a:t>Prophase</a:t>
            </a:r>
          </a:p>
        </p:txBody>
      </p:sp>
      <p:sp>
        <p:nvSpPr>
          <p:cNvPr id="45060" name="TextBox 4">
            <a:extLst>
              <a:ext uri="{FF2B5EF4-FFF2-40B4-BE49-F238E27FC236}">
                <a16:creationId xmlns:a16="http://schemas.microsoft.com/office/drawing/2014/main" id="{A948899A-48CC-4414-BFDB-77B18ABFF463}"/>
              </a:ext>
            </a:extLst>
          </p:cNvPr>
          <p:cNvSpPr txBox="1">
            <a:spLocks noChangeArrowheads="1"/>
          </p:cNvSpPr>
          <p:nvPr/>
        </p:nvSpPr>
        <p:spPr bwMode="auto">
          <a:xfrm>
            <a:off x="2895600" y="2447925"/>
            <a:ext cx="1447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a:t>Metaphase</a:t>
            </a:r>
          </a:p>
        </p:txBody>
      </p:sp>
      <p:sp>
        <p:nvSpPr>
          <p:cNvPr id="45061" name="TextBox 5">
            <a:extLst>
              <a:ext uri="{FF2B5EF4-FFF2-40B4-BE49-F238E27FC236}">
                <a16:creationId xmlns:a16="http://schemas.microsoft.com/office/drawing/2014/main" id="{2CDBA9DC-9324-40AD-8388-20F6F0F73BD8}"/>
              </a:ext>
            </a:extLst>
          </p:cNvPr>
          <p:cNvSpPr txBox="1">
            <a:spLocks noChangeArrowheads="1"/>
          </p:cNvSpPr>
          <p:nvPr/>
        </p:nvSpPr>
        <p:spPr bwMode="auto">
          <a:xfrm>
            <a:off x="5172075" y="249555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a:t>Anaphase</a:t>
            </a:r>
          </a:p>
        </p:txBody>
      </p:sp>
      <p:sp>
        <p:nvSpPr>
          <p:cNvPr id="45062" name="TextBox 6">
            <a:extLst>
              <a:ext uri="{FF2B5EF4-FFF2-40B4-BE49-F238E27FC236}">
                <a16:creationId xmlns:a16="http://schemas.microsoft.com/office/drawing/2014/main" id="{70FF04B9-8EEB-4508-BE23-1954836F1068}"/>
              </a:ext>
            </a:extLst>
          </p:cNvPr>
          <p:cNvSpPr txBox="1">
            <a:spLocks noChangeArrowheads="1"/>
          </p:cNvSpPr>
          <p:nvPr/>
        </p:nvSpPr>
        <p:spPr bwMode="auto">
          <a:xfrm>
            <a:off x="7446963" y="2543175"/>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a:t>Telophase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1B4595D4-BD6D-48BB-B7A2-E2E21A755CEB}"/>
              </a:ext>
            </a:extLst>
          </p:cNvPr>
          <p:cNvSpPr>
            <a:spLocks noGrp="1"/>
          </p:cNvSpPr>
          <p:nvPr>
            <p:ph type="title"/>
          </p:nvPr>
        </p:nvSpPr>
        <p:spPr/>
        <p:txBody>
          <a:bodyPr/>
          <a:lstStyle/>
          <a:p>
            <a:r>
              <a:rPr lang="en-US" altLang="en-US"/>
              <a:t>Where were we?</a:t>
            </a:r>
          </a:p>
        </p:txBody>
      </p:sp>
      <p:sp>
        <p:nvSpPr>
          <p:cNvPr id="16386" name="Content Placeholder 2">
            <a:extLst>
              <a:ext uri="{FF2B5EF4-FFF2-40B4-BE49-F238E27FC236}">
                <a16:creationId xmlns:a16="http://schemas.microsoft.com/office/drawing/2014/main" id="{BE499AC9-0979-4282-BB7D-36F208544F8D}"/>
              </a:ext>
            </a:extLst>
          </p:cNvPr>
          <p:cNvSpPr>
            <a:spLocks noGrp="1"/>
          </p:cNvSpPr>
          <p:nvPr>
            <p:ph idx="1"/>
          </p:nvPr>
        </p:nvSpPr>
        <p:spPr/>
        <p:txBody>
          <a:bodyPr/>
          <a:lstStyle/>
          <a:p>
            <a:r>
              <a:rPr lang="en-US" altLang="en-US"/>
              <a:t>Genetic analysis techniques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3A9915A5-EBEA-4845-8F6E-F972EC9EBE2E}"/>
              </a:ext>
            </a:extLst>
          </p:cNvPr>
          <p:cNvSpPr>
            <a:spLocks noGrp="1"/>
          </p:cNvSpPr>
          <p:nvPr>
            <p:ph type="title"/>
          </p:nvPr>
        </p:nvSpPr>
        <p:spPr/>
        <p:txBody>
          <a:bodyPr/>
          <a:lstStyle/>
          <a:p>
            <a:endParaRPr lang="en-US" altLang="en-US"/>
          </a:p>
        </p:txBody>
      </p:sp>
      <p:sp>
        <p:nvSpPr>
          <p:cNvPr id="46082" name="Content Placeholder 2">
            <a:extLst>
              <a:ext uri="{FF2B5EF4-FFF2-40B4-BE49-F238E27FC236}">
                <a16:creationId xmlns:a16="http://schemas.microsoft.com/office/drawing/2014/main" id="{CC6FAC6C-E31C-4537-A830-BD847DE75609}"/>
              </a:ext>
            </a:extLst>
          </p:cNvPr>
          <p:cNvSpPr>
            <a:spLocks noGrp="1"/>
          </p:cNvSpPr>
          <p:nvPr>
            <p:ph idx="1"/>
          </p:nvPr>
        </p:nvSpPr>
        <p:spPr/>
        <p:txBody>
          <a:bodyPr/>
          <a:lstStyle/>
          <a:p>
            <a:r>
              <a:rPr lang="en-US" altLang="en-US"/>
              <a:t>Review animation!</a:t>
            </a:r>
          </a:p>
          <a:p>
            <a:r>
              <a:rPr lang="en-US" altLang="en-US">
                <a:hlinkClick r:id="rId2"/>
              </a:rPr>
              <a:t>http://www.sumanasinc.com/webcontent/animations/content/mitosis.html</a:t>
            </a:r>
            <a:endParaRPr lang="en-US" altLang="en-US"/>
          </a:p>
          <a:p>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B894A639-97BA-4929-9390-FABB5AAA3448}"/>
              </a:ext>
            </a:extLst>
          </p:cNvPr>
          <p:cNvSpPr>
            <a:spLocks noGrp="1"/>
          </p:cNvSpPr>
          <p:nvPr>
            <p:ph type="title"/>
          </p:nvPr>
        </p:nvSpPr>
        <p:spPr/>
        <p:txBody>
          <a:bodyPr/>
          <a:lstStyle/>
          <a:p>
            <a:r>
              <a:rPr lang="en-US" altLang="en-US"/>
              <a:t>Practice with a mosquito cell!</a:t>
            </a:r>
          </a:p>
        </p:txBody>
      </p:sp>
      <p:sp>
        <p:nvSpPr>
          <p:cNvPr id="47106" name="Content Placeholder 2">
            <a:extLst>
              <a:ext uri="{FF2B5EF4-FFF2-40B4-BE49-F238E27FC236}">
                <a16:creationId xmlns:a16="http://schemas.microsoft.com/office/drawing/2014/main" id="{6BA86D7B-42F9-AE49-9134-8D50E0AF849A}"/>
              </a:ext>
            </a:extLst>
          </p:cNvPr>
          <p:cNvSpPr>
            <a:spLocks noGrp="1"/>
          </p:cNvSpPr>
          <p:nvPr>
            <p:ph idx="1"/>
          </p:nvPr>
        </p:nvSpPr>
        <p:spPr/>
        <p:txBody>
          <a:bodyPr/>
          <a:lstStyle/>
          <a:p>
            <a:pPr>
              <a:buFont typeface="Arial" charset="0"/>
              <a:buChar char="•"/>
              <a:defRPr/>
            </a:pPr>
            <a:r>
              <a:rPr lang="en-US" dirty="0">
                <a:ea typeface="ＭＳ Ｐゴシック" charset="0"/>
              </a:rPr>
              <a:t>Track the 3 pairs of chromosomes from interphase to the 4 phases of mitosis.</a:t>
            </a:r>
          </a:p>
          <a:p>
            <a:pPr marL="0" indent="0">
              <a:buFont typeface="Arial" charset="0"/>
              <a:buNone/>
              <a:defRPr/>
            </a:pPr>
            <a:endParaRPr lang="en-US" dirty="0">
              <a:ea typeface="ＭＳ Ｐゴシック" charset="0"/>
            </a:endParaRPr>
          </a:p>
          <a:p>
            <a:pPr>
              <a:buFont typeface="Arial" charset="0"/>
              <a:buChar char="•"/>
              <a:defRPr/>
            </a:pPr>
            <a:r>
              <a:rPr lang="en-US" dirty="0">
                <a:ea typeface="ＭＳ Ｐゴシック" charset="0"/>
              </a:rPr>
              <a:t>Show in cartoon fashion what occurs as a mosquito cell goes through mitosis (include the whole cell cycle).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5E0677BD-6764-E74D-B3D0-09D57DF912CB}"/>
              </a:ext>
            </a:extLst>
          </p:cNvPr>
          <p:cNvSpPr>
            <a:spLocks noGrp="1"/>
          </p:cNvSpPr>
          <p:nvPr>
            <p:ph type="title"/>
          </p:nvPr>
        </p:nvSpPr>
        <p:spPr>
          <a:xfrm>
            <a:off x="152400" y="274638"/>
            <a:ext cx="8991600" cy="1143000"/>
          </a:xfrm>
        </p:spPr>
        <p:txBody>
          <a:bodyPr/>
          <a:lstStyle/>
          <a:p>
            <a:r>
              <a:rPr lang="en-US" altLang="en-US"/>
              <a:t>Cell cycle must be carefully regulated</a:t>
            </a:r>
          </a:p>
        </p:txBody>
      </p:sp>
      <p:sp>
        <p:nvSpPr>
          <p:cNvPr id="48130" name="Content Placeholder 2">
            <a:extLst>
              <a:ext uri="{FF2B5EF4-FFF2-40B4-BE49-F238E27FC236}">
                <a16:creationId xmlns:a16="http://schemas.microsoft.com/office/drawing/2014/main" id="{EC046622-232D-1648-B466-747F7E4C0896}"/>
              </a:ext>
            </a:extLst>
          </p:cNvPr>
          <p:cNvSpPr>
            <a:spLocks noGrp="1"/>
          </p:cNvSpPr>
          <p:nvPr>
            <p:ph idx="1"/>
          </p:nvPr>
        </p:nvSpPr>
        <p:spPr/>
        <p:txBody>
          <a:bodyPr/>
          <a:lstStyle/>
          <a:p>
            <a:r>
              <a:rPr lang="en-US" altLang="en-US" dirty="0"/>
              <a:t>In multicellular organisms, cells divide at different rates depending on their lifespan and purpose.  (Cell division is most rapid during embryonic development.  After that, cells of different tissues divide at different  rates)</a:t>
            </a:r>
          </a:p>
          <a:p>
            <a:r>
              <a:rPr lang="en-US" altLang="en-US" dirty="0"/>
              <a:t>Cancer is the result of dis-regulated cell division.  </a:t>
            </a:r>
            <a:r>
              <a:rPr lang="en-US" altLang="en-US"/>
              <a:t>(</a:t>
            </a:r>
            <a:r>
              <a:rPr lang="en-US" altLang="en-US">
                <a:solidFill>
                  <a:srgbClr val="FF0000"/>
                </a:solidFill>
              </a:rPr>
              <a:t>Chapter 19*—Please read and study Sections 19.3 through 19.6</a:t>
            </a:r>
            <a:r>
              <a:rPr lang="en-US" altLang="en-US"/>
              <a:t>)</a:t>
            </a:r>
          </a:p>
        </p:txBody>
      </p:sp>
    </p:spTree>
    <p:extLst>
      <p:ext uri="{BB962C8B-B14F-4D97-AF65-F5344CB8AC3E}">
        <p14:creationId xmlns:p14="http://schemas.microsoft.com/office/powerpoint/2010/main" val="3262808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C50ED72D-8FF5-9447-A76E-7B1B966E1227}"/>
              </a:ext>
            </a:extLst>
          </p:cNvPr>
          <p:cNvSpPr>
            <a:spLocks noGrp="1"/>
          </p:cNvSpPr>
          <p:nvPr>
            <p:ph type="title"/>
          </p:nvPr>
        </p:nvSpPr>
        <p:spPr/>
        <p:txBody>
          <a:bodyPr>
            <a:normAutofit fontScale="90000"/>
          </a:bodyPr>
          <a:lstStyle/>
          <a:p>
            <a:pPr>
              <a:defRPr/>
            </a:pPr>
            <a:r>
              <a:rPr lang="en-US" sz="3200">
                <a:ea typeface="ＭＳ Ｐゴシック" charset="0"/>
              </a:rPr>
              <a:t>The cell cycle can pause if necessary at specific points if the cell is not ready to advance to produce two perfect daughter cells</a:t>
            </a:r>
          </a:p>
        </p:txBody>
      </p:sp>
      <p:sp>
        <p:nvSpPr>
          <p:cNvPr id="50178" name="Content Placeholder 2">
            <a:extLst>
              <a:ext uri="{FF2B5EF4-FFF2-40B4-BE49-F238E27FC236}">
                <a16:creationId xmlns:a16="http://schemas.microsoft.com/office/drawing/2014/main" id="{5F42176A-3451-F646-89E1-F738E4B88CBC}"/>
              </a:ext>
            </a:extLst>
          </p:cNvPr>
          <p:cNvSpPr>
            <a:spLocks noGrp="1"/>
          </p:cNvSpPr>
          <p:nvPr>
            <p:ph idx="1"/>
          </p:nvPr>
        </p:nvSpPr>
        <p:spPr/>
        <p:txBody>
          <a:bodyPr/>
          <a:lstStyle/>
          <a:p>
            <a:r>
              <a:rPr lang="en-US" altLang="en-US"/>
              <a:t>Cell cycle checkpoints</a:t>
            </a:r>
          </a:p>
          <a:p>
            <a:pPr lvl="1"/>
            <a:r>
              <a:rPr lang="en-US" altLang="en-US"/>
              <a:t>G1/S border—cell monitors its size and DNA quality</a:t>
            </a:r>
          </a:p>
          <a:p>
            <a:pPr lvl="1"/>
            <a:r>
              <a:rPr lang="en-US" altLang="en-US"/>
              <a:t>G2/M border---cell monitors completeness of DNA synthesis and checks for DNA damage</a:t>
            </a:r>
          </a:p>
          <a:p>
            <a:pPr lvl="1"/>
            <a:r>
              <a:rPr lang="en-US" altLang="en-US"/>
              <a:t>Within mitosis—Cell monitors spindle formation proper attachment of spindle to chromosomes</a:t>
            </a:r>
          </a:p>
        </p:txBody>
      </p:sp>
    </p:spTree>
    <p:extLst>
      <p:ext uri="{BB962C8B-B14F-4D97-AF65-F5344CB8AC3E}">
        <p14:creationId xmlns:p14="http://schemas.microsoft.com/office/powerpoint/2010/main" val="293686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10">
            <a:extLst>
              <a:ext uri="{FF2B5EF4-FFF2-40B4-BE49-F238E27FC236}">
                <a16:creationId xmlns:a16="http://schemas.microsoft.com/office/drawing/2014/main" id="{3454DE07-2A9F-4F45-B2EC-93F8A1733B18}"/>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rPr>
              <a:t>Figure 20.5</a:t>
            </a:r>
          </a:p>
        </p:txBody>
      </p:sp>
      <p:pic>
        <p:nvPicPr>
          <p:cNvPr id="52226" name="Picture 11" descr="20_05Figure-L.jpg                                              002A812BMacintosh HD                   ABA78158:">
            <a:extLst>
              <a:ext uri="{FF2B5EF4-FFF2-40B4-BE49-F238E27FC236}">
                <a16:creationId xmlns:a16="http://schemas.microsoft.com/office/drawing/2014/main" id="{EA068F60-B594-3345-BF52-0DF9DF8A17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716"/>
          <a:stretch>
            <a:fillRect/>
          </a:stretch>
        </p:blipFill>
        <p:spPr bwMode="auto">
          <a:xfrm>
            <a:off x="522288" y="381000"/>
            <a:ext cx="8097837"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9712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1136887C-6602-B648-8166-2C62ABDF4577}"/>
              </a:ext>
            </a:extLst>
          </p:cNvPr>
          <p:cNvSpPr>
            <a:spLocks noGrp="1"/>
          </p:cNvSpPr>
          <p:nvPr>
            <p:ph type="title"/>
          </p:nvPr>
        </p:nvSpPr>
        <p:spPr/>
        <p:txBody>
          <a:bodyPr/>
          <a:lstStyle/>
          <a:p>
            <a:endParaRPr lang="en-US" altLang="en-US"/>
          </a:p>
        </p:txBody>
      </p:sp>
      <p:sp>
        <p:nvSpPr>
          <p:cNvPr id="54274" name="Content Placeholder 2">
            <a:extLst>
              <a:ext uri="{FF2B5EF4-FFF2-40B4-BE49-F238E27FC236}">
                <a16:creationId xmlns:a16="http://schemas.microsoft.com/office/drawing/2014/main" id="{6435730D-D7A1-6642-8702-C3811BA665D9}"/>
              </a:ext>
            </a:extLst>
          </p:cNvPr>
          <p:cNvSpPr>
            <a:spLocks noGrp="1"/>
          </p:cNvSpPr>
          <p:nvPr>
            <p:ph idx="1"/>
          </p:nvPr>
        </p:nvSpPr>
        <p:spPr/>
        <p:txBody>
          <a:bodyPr/>
          <a:lstStyle/>
          <a:p>
            <a:r>
              <a:rPr lang="en-US" altLang="en-US"/>
              <a:t>Normally a cell will pause (at one of the checkpoints) if it has incurred DNA damage or lacks the resources it needs to carry out perfect cell division.</a:t>
            </a:r>
          </a:p>
          <a:p>
            <a:endParaRPr lang="en-US" altLang="en-US"/>
          </a:p>
          <a:p>
            <a:endParaRPr lang="en-US" altLang="en-US"/>
          </a:p>
        </p:txBody>
      </p:sp>
    </p:spTree>
    <p:extLst>
      <p:ext uri="{BB962C8B-B14F-4D97-AF65-F5344CB8AC3E}">
        <p14:creationId xmlns:p14="http://schemas.microsoft.com/office/powerpoint/2010/main" val="2300452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036A96BF-A89E-1346-9421-A27F0252EE10}"/>
              </a:ext>
            </a:extLst>
          </p:cNvPr>
          <p:cNvSpPr>
            <a:spLocks noGrp="1"/>
          </p:cNvSpPr>
          <p:nvPr>
            <p:ph type="title"/>
          </p:nvPr>
        </p:nvSpPr>
        <p:spPr/>
        <p:txBody>
          <a:bodyPr/>
          <a:lstStyle/>
          <a:p>
            <a:endParaRPr lang="en-US" altLang="en-US"/>
          </a:p>
        </p:txBody>
      </p:sp>
      <p:sp>
        <p:nvSpPr>
          <p:cNvPr id="55298" name="Content Placeholder 2">
            <a:extLst>
              <a:ext uri="{FF2B5EF4-FFF2-40B4-BE49-F238E27FC236}">
                <a16:creationId xmlns:a16="http://schemas.microsoft.com/office/drawing/2014/main" id="{DE6CED09-7957-0942-98CF-F7A4EC14E6DD}"/>
              </a:ext>
            </a:extLst>
          </p:cNvPr>
          <p:cNvSpPr>
            <a:spLocks noGrp="1"/>
          </p:cNvSpPr>
          <p:nvPr>
            <p:ph idx="1"/>
          </p:nvPr>
        </p:nvSpPr>
        <p:spPr/>
        <p:txBody>
          <a:bodyPr/>
          <a:lstStyle/>
          <a:p>
            <a:r>
              <a:rPr lang="en-US" altLang="en-US"/>
              <a:t>If these checkpoints fail, a cell will start to accumulate DNA damage(mutations in genes), which in turn may lead to more defects in the checkpoints (which control cell division rate)….so the cell divides more</a:t>
            </a:r>
            <a:r>
              <a:rPr lang="is-IS" altLang="en-US"/>
              <a:t>…which causes it to replicate its DNA more, which leads to more mutations, some of which are in checkpoint genes....so the cell divides more....</a:t>
            </a:r>
            <a:endParaRPr lang="en-US" altLang="en-US"/>
          </a:p>
        </p:txBody>
      </p:sp>
    </p:spTree>
    <p:extLst>
      <p:ext uri="{BB962C8B-B14F-4D97-AF65-F5344CB8AC3E}">
        <p14:creationId xmlns:p14="http://schemas.microsoft.com/office/powerpoint/2010/main" val="4283723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70FAE366-15B8-144D-A073-11F7D1EFBEBE}"/>
              </a:ext>
            </a:extLst>
          </p:cNvPr>
          <p:cNvSpPr>
            <a:spLocks noGrp="1"/>
          </p:cNvSpPr>
          <p:nvPr>
            <p:ph type="title"/>
          </p:nvPr>
        </p:nvSpPr>
        <p:spPr/>
        <p:txBody>
          <a:bodyPr/>
          <a:lstStyle/>
          <a:p>
            <a:endParaRPr lang="en-US" altLang="en-US"/>
          </a:p>
        </p:txBody>
      </p:sp>
      <p:sp>
        <p:nvSpPr>
          <p:cNvPr id="56322" name="Content Placeholder 2">
            <a:extLst>
              <a:ext uri="{FF2B5EF4-FFF2-40B4-BE49-F238E27FC236}">
                <a16:creationId xmlns:a16="http://schemas.microsoft.com/office/drawing/2014/main" id="{11A45D4F-2AB7-C946-8B8E-893E23D79256}"/>
              </a:ext>
            </a:extLst>
          </p:cNvPr>
          <p:cNvSpPr>
            <a:spLocks noGrp="1"/>
          </p:cNvSpPr>
          <p:nvPr>
            <p:ph idx="1"/>
          </p:nvPr>
        </p:nvSpPr>
        <p:spPr/>
        <p:txBody>
          <a:bodyPr/>
          <a:lstStyle/>
          <a:p>
            <a:pPr marL="0" indent="0">
              <a:buFont typeface="Arial" panose="020B0604020202020204" pitchFamily="34" charset="0"/>
              <a:buNone/>
            </a:pPr>
            <a:r>
              <a:rPr lang="en-US" altLang="en-US"/>
              <a:t>Cells that have accumulated many mutations, such that regulation of cell division/mitosis is lost--- become piles of cells--tumors----CANCER.</a:t>
            </a:r>
          </a:p>
        </p:txBody>
      </p:sp>
    </p:spTree>
    <p:extLst>
      <p:ext uri="{BB962C8B-B14F-4D97-AF65-F5344CB8AC3E}">
        <p14:creationId xmlns:p14="http://schemas.microsoft.com/office/powerpoint/2010/main" val="3037895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77BD525E-F30B-C74D-B356-FC1EDC7D3EC5}"/>
              </a:ext>
            </a:extLst>
          </p:cNvPr>
          <p:cNvSpPr>
            <a:spLocks noGrp="1"/>
          </p:cNvSpPr>
          <p:nvPr>
            <p:ph type="title"/>
          </p:nvPr>
        </p:nvSpPr>
        <p:spPr/>
        <p:txBody>
          <a:bodyPr/>
          <a:lstStyle/>
          <a:p>
            <a:r>
              <a:rPr lang="en-US" altLang="en-US"/>
              <a:t>Let</a:t>
            </a:r>
            <a:r>
              <a:rPr lang="ja-JP" altLang="en-US"/>
              <a:t>’</a:t>
            </a:r>
            <a:r>
              <a:rPr lang="en-US" altLang="ja-JP"/>
              <a:t>s clarify--</a:t>
            </a:r>
            <a:endParaRPr lang="en-US" altLang="en-US"/>
          </a:p>
        </p:txBody>
      </p:sp>
      <p:sp>
        <p:nvSpPr>
          <p:cNvPr id="57346" name="Content Placeholder 2">
            <a:extLst>
              <a:ext uri="{FF2B5EF4-FFF2-40B4-BE49-F238E27FC236}">
                <a16:creationId xmlns:a16="http://schemas.microsoft.com/office/drawing/2014/main" id="{994E9E25-8C01-1142-B0E1-8B165FC42866}"/>
              </a:ext>
            </a:extLst>
          </p:cNvPr>
          <p:cNvSpPr>
            <a:spLocks noGrp="1"/>
          </p:cNvSpPr>
          <p:nvPr>
            <p:ph idx="1"/>
          </p:nvPr>
        </p:nvSpPr>
        <p:spPr/>
        <p:txBody>
          <a:bodyPr/>
          <a:lstStyle/>
          <a:p>
            <a:r>
              <a:rPr lang="en-US" altLang="en-US"/>
              <a:t>Cancer is an abnormal accumulation of cells.</a:t>
            </a:r>
          </a:p>
          <a:p>
            <a:endParaRPr lang="en-US" altLang="en-US"/>
          </a:p>
          <a:p>
            <a:r>
              <a:rPr lang="en-US" altLang="en-US"/>
              <a:t>Each cancer is essentially clonal---originating from one cell.</a:t>
            </a:r>
          </a:p>
          <a:p>
            <a:endParaRPr lang="en-US" altLang="en-US"/>
          </a:p>
          <a:p>
            <a:r>
              <a:rPr lang="en-US" altLang="en-US"/>
              <a:t>The original cell has lost some aspect of cell division control, which can lead to further loss of control— and the result is lots of cells.</a:t>
            </a:r>
          </a:p>
        </p:txBody>
      </p:sp>
    </p:spTree>
    <p:extLst>
      <p:ext uri="{BB962C8B-B14F-4D97-AF65-F5344CB8AC3E}">
        <p14:creationId xmlns:p14="http://schemas.microsoft.com/office/powerpoint/2010/main" val="3282123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D322C276-D134-0D47-9E28-D78104AA903A}"/>
              </a:ext>
            </a:extLst>
          </p:cNvPr>
          <p:cNvSpPr>
            <a:spLocks noGrp="1"/>
          </p:cNvSpPr>
          <p:nvPr>
            <p:ph type="title"/>
          </p:nvPr>
        </p:nvSpPr>
        <p:spPr/>
        <p:txBody>
          <a:bodyPr/>
          <a:lstStyle/>
          <a:p>
            <a:endParaRPr lang="en-US" altLang="en-US"/>
          </a:p>
        </p:txBody>
      </p:sp>
      <p:sp>
        <p:nvSpPr>
          <p:cNvPr id="58370" name="Content Placeholder 2">
            <a:extLst>
              <a:ext uri="{FF2B5EF4-FFF2-40B4-BE49-F238E27FC236}">
                <a16:creationId xmlns:a16="http://schemas.microsoft.com/office/drawing/2014/main" id="{0065ECF3-22B4-B24F-86B1-3DB93EAB64CE}"/>
              </a:ext>
            </a:extLst>
          </p:cNvPr>
          <p:cNvSpPr>
            <a:spLocks noGrp="1"/>
          </p:cNvSpPr>
          <p:nvPr>
            <p:ph idx="1"/>
          </p:nvPr>
        </p:nvSpPr>
        <p:spPr>
          <a:xfrm>
            <a:off x="457200" y="1600200"/>
            <a:ext cx="8305800" cy="5257800"/>
          </a:xfrm>
        </p:spPr>
        <p:txBody>
          <a:bodyPr/>
          <a:lstStyle/>
          <a:p>
            <a:r>
              <a:rPr lang="en-US" altLang="en-US"/>
              <a:t>Some of the DNA damage/mutations are easy to spot.</a:t>
            </a:r>
          </a:p>
          <a:p>
            <a:pPr lvl="1"/>
            <a:r>
              <a:rPr lang="en-US" altLang="en-US"/>
              <a:t>Extra chromosomes</a:t>
            </a:r>
          </a:p>
          <a:p>
            <a:pPr lvl="1"/>
            <a:r>
              <a:rPr lang="en-US" altLang="en-US"/>
              <a:t>Missing chromosomes</a:t>
            </a:r>
          </a:p>
          <a:p>
            <a:pPr lvl="1"/>
            <a:r>
              <a:rPr lang="en-US" altLang="en-US"/>
              <a:t>Broken or fused chromosomes</a:t>
            </a:r>
          </a:p>
          <a:p>
            <a:pPr lvl="2"/>
            <a:r>
              <a:rPr lang="en-US" altLang="en-US"/>
              <a:t>Since genes reside on/in chromosomes, extra chromosomes mean extra copies of genes, missing chromosomes mean missing genes</a:t>
            </a:r>
            <a:r>
              <a:rPr lang="is-IS" altLang="en-US"/>
              <a:t>…broken and fused chromosomes mean parts of genes may be missing or fused together.</a:t>
            </a:r>
            <a:endParaRPr lang="en-US" altLang="en-US"/>
          </a:p>
          <a:p>
            <a:pPr lvl="1"/>
            <a:endParaRPr lang="en-US" altLang="en-US"/>
          </a:p>
          <a:p>
            <a:pPr lvl="1"/>
            <a:endParaRPr lang="en-US" altLang="en-US"/>
          </a:p>
        </p:txBody>
      </p:sp>
    </p:spTree>
    <p:extLst>
      <p:ext uri="{BB962C8B-B14F-4D97-AF65-F5344CB8AC3E}">
        <p14:creationId xmlns:p14="http://schemas.microsoft.com/office/powerpoint/2010/main" val="221780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BDCBE46F-928E-4B9E-98A2-BE7ACC7E81EA}"/>
              </a:ext>
            </a:extLst>
          </p:cNvPr>
          <p:cNvSpPr>
            <a:spLocks noGrp="1"/>
          </p:cNvSpPr>
          <p:nvPr>
            <p:ph type="title"/>
          </p:nvPr>
        </p:nvSpPr>
        <p:spPr/>
        <p:txBody>
          <a:bodyPr/>
          <a:lstStyle/>
          <a:p>
            <a:r>
              <a:rPr lang="en-US" altLang="en-US"/>
              <a:t>Genetic techniques</a:t>
            </a:r>
          </a:p>
        </p:txBody>
      </p:sp>
      <p:sp>
        <p:nvSpPr>
          <p:cNvPr id="17410" name="Content Placeholder 2">
            <a:extLst>
              <a:ext uri="{FF2B5EF4-FFF2-40B4-BE49-F238E27FC236}">
                <a16:creationId xmlns:a16="http://schemas.microsoft.com/office/drawing/2014/main" id="{C8EE81FE-9897-4753-B1F5-B84DD6F96B3B}"/>
              </a:ext>
            </a:extLst>
          </p:cNvPr>
          <p:cNvSpPr>
            <a:spLocks noGrp="1"/>
          </p:cNvSpPr>
          <p:nvPr>
            <p:ph idx="1"/>
          </p:nvPr>
        </p:nvSpPr>
        <p:spPr>
          <a:xfrm>
            <a:off x="457200" y="1600200"/>
            <a:ext cx="8153400" cy="5257800"/>
          </a:xfrm>
        </p:spPr>
        <p:txBody>
          <a:bodyPr/>
          <a:lstStyle/>
          <a:p>
            <a:r>
              <a:rPr lang="en-US" altLang="en-US" sz="2400"/>
              <a:t>Cutting/measuring DNA</a:t>
            </a:r>
          </a:p>
          <a:p>
            <a:r>
              <a:rPr lang="en-US" altLang="en-US" sz="2400"/>
              <a:t>Mapping genes</a:t>
            </a:r>
          </a:p>
          <a:p>
            <a:r>
              <a:rPr lang="en-US" altLang="en-US" sz="2400">
                <a:solidFill>
                  <a:srgbClr val="FF0000"/>
                </a:solidFill>
              </a:rPr>
              <a:t>Reading DNA (sequencing)</a:t>
            </a:r>
          </a:p>
          <a:p>
            <a:r>
              <a:rPr lang="en-US" altLang="en-US" sz="2400"/>
              <a:t>Measuring gene expression—mRNA/protein</a:t>
            </a:r>
          </a:p>
          <a:p>
            <a:r>
              <a:rPr lang="en-US" altLang="en-US" sz="2400"/>
              <a:t>Altering DNA (random or directed mutagenesis)—Genetically modified cells/organisms (GMOs)</a:t>
            </a:r>
          </a:p>
          <a:p>
            <a:pPr lvl="1"/>
            <a:r>
              <a:rPr lang="en-US" altLang="en-US" sz="2400"/>
              <a:t>CRISPR-CAS9---unprecedented power for specifically altering DNA sequence</a:t>
            </a:r>
          </a:p>
          <a:p>
            <a:pPr lvl="1"/>
            <a:endParaRPr lang="en-US" altLang="en-US" sz="2400"/>
          </a:p>
          <a:p>
            <a:pPr lvl="1">
              <a:buFont typeface="Arial" panose="020B0604020202020204" pitchFamily="34" charset="0"/>
              <a:buNone/>
            </a:pPr>
            <a:endParaRPr lang="en-US" altLang="en-US" sz="2400"/>
          </a:p>
          <a:p>
            <a:pPr lvl="1"/>
            <a:r>
              <a:rPr lang="en-US" altLang="en-US" sz="2400"/>
              <a:t>Be sure to read the short paper on genetic modification for human health </a:t>
            </a:r>
          </a:p>
          <a:p>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512CE-F3C8-FF47-83B0-F86FE72B101D}"/>
              </a:ext>
            </a:extLst>
          </p:cNvPr>
          <p:cNvSpPr>
            <a:spLocks noGrp="1"/>
          </p:cNvSpPr>
          <p:nvPr>
            <p:ph type="title"/>
          </p:nvPr>
        </p:nvSpPr>
        <p:spPr/>
        <p:txBody>
          <a:bodyPr>
            <a:normAutofit fontScale="90000"/>
          </a:bodyPr>
          <a:lstStyle/>
          <a:p>
            <a:pPr>
              <a:defRPr/>
            </a:pPr>
            <a:r>
              <a:rPr lang="en-US" dirty="0">
                <a:ea typeface="ＭＳ Ｐゴシック" charset="0"/>
              </a:rPr>
              <a:t>Karyotype from tumor cells from brain cancer---YIKES!</a:t>
            </a:r>
          </a:p>
        </p:txBody>
      </p:sp>
      <p:pic>
        <p:nvPicPr>
          <p:cNvPr id="59394" name="Content Placeholder 3">
            <a:extLst>
              <a:ext uri="{FF2B5EF4-FFF2-40B4-BE49-F238E27FC236}">
                <a16:creationId xmlns:a16="http://schemas.microsoft.com/office/drawing/2014/main" id="{E3451922-76F5-4A4C-BE06-8D0D077C7BD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941" b="1941"/>
          <a:stretch>
            <a:fillRect/>
          </a:stretch>
        </p:blipFill>
        <p:spPr/>
      </p:pic>
    </p:spTree>
    <p:extLst>
      <p:ext uri="{BB962C8B-B14F-4D97-AF65-F5344CB8AC3E}">
        <p14:creationId xmlns:p14="http://schemas.microsoft.com/office/powerpoint/2010/main" val="3816497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69C3B629-8555-1544-ADCF-0D8D48B49BD7}"/>
              </a:ext>
            </a:extLst>
          </p:cNvPr>
          <p:cNvSpPr>
            <a:spLocks noGrp="1"/>
          </p:cNvSpPr>
          <p:nvPr>
            <p:ph type="title"/>
          </p:nvPr>
        </p:nvSpPr>
        <p:spPr/>
        <p:txBody>
          <a:bodyPr/>
          <a:lstStyle/>
          <a:p>
            <a:endParaRPr lang="en-US" altLang="en-US"/>
          </a:p>
        </p:txBody>
      </p:sp>
      <p:sp>
        <p:nvSpPr>
          <p:cNvPr id="60418" name="Content Placeholder 2">
            <a:extLst>
              <a:ext uri="{FF2B5EF4-FFF2-40B4-BE49-F238E27FC236}">
                <a16:creationId xmlns:a16="http://schemas.microsoft.com/office/drawing/2014/main" id="{0A277EA1-1C71-AA41-AF6D-E7549E0F6AF6}"/>
              </a:ext>
            </a:extLst>
          </p:cNvPr>
          <p:cNvSpPr>
            <a:spLocks noGrp="1"/>
          </p:cNvSpPr>
          <p:nvPr>
            <p:ph idx="1"/>
          </p:nvPr>
        </p:nvSpPr>
        <p:spPr/>
        <p:txBody>
          <a:bodyPr/>
          <a:lstStyle/>
          <a:p>
            <a:r>
              <a:rPr lang="en-US" altLang="en-US"/>
              <a:t>If working normally, a cell cycle pause may allow the cell to repair DNA damage, accumulate resources, or grow so that it can divide and produce 2 healthy cells.</a:t>
            </a:r>
          </a:p>
        </p:txBody>
      </p:sp>
    </p:spTree>
    <p:extLst>
      <p:ext uri="{BB962C8B-B14F-4D97-AF65-F5344CB8AC3E}">
        <p14:creationId xmlns:p14="http://schemas.microsoft.com/office/powerpoint/2010/main" val="2795786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10">
            <a:extLst>
              <a:ext uri="{FF2B5EF4-FFF2-40B4-BE49-F238E27FC236}">
                <a16:creationId xmlns:a16="http://schemas.microsoft.com/office/drawing/2014/main" id="{3CF59212-7CEB-8C4A-9D41-E2558E789593}"/>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rPr>
              <a:t>Figure 20.5</a:t>
            </a:r>
          </a:p>
        </p:txBody>
      </p:sp>
      <p:pic>
        <p:nvPicPr>
          <p:cNvPr id="61442" name="Picture 11" descr="20_05Figure-L.jpg                                              002A812BMacintosh HD                   ABA78158:">
            <a:extLst>
              <a:ext uri="{FF2B5EF4-FFF2-40B4-BE49-F238E27FC236}">
                <a16:creationId xmlns:a16="http://schemas.microsoft.com/office/drawing/2014/main" id="{B9A3C774-5EE9-9545-930B-1C6EC3DF93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716"/>
          <a:stretch>
            <a:fillRect/>
          </a:stretch>
        </p:blipFill>
        <p:spPr bwMode="auto">
          <a:xfrm>
            <a:off x="522288" y="381000"/>
            <a:ext cx="8097837"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51393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6FC26F79-2F97-FA49-AE2E-EEE64C1D6C0D}"/>
              </a:ext>
            </a:extLst>
          </p:cNvPr>
          <p:cNvSpPr>
            <a:spLocks noGrp="1"/>
          </p:cNvSpPr>
          <p:nvPr>
            <p:ph type="title"/>
          </p:nvPr>
        </p:nvSpPr>
        <p:spPr/>
        <p:txBody>
          <a:bodyPr/>
          <a:lstStyle/>
          <a:p>
            <a:endParaRPr lang="en-US" altLang="en-US"/>
          </a:p>
        </p:txBody>
      </p:sp>
      <p:sp>
        <p:nvSpPr>
          <p:cNvPr id="63490" name="Content Placeholder 2">
            <a:extLst>
              <a:ext uri="{FF2B5EF4-FFF2-40B4-BE49-F238E27FC236}">
                <a16:creationId xmlns:a16="http://schemas.microsoft.com/office/drawing/2014/main" id="{97BE5722-3C5B-B34A-9CEC-772EA79381EA}"/>
              </a:ext>
            </a:extLst>
          </p:cNvPr>
          <p:cNvSpPr>
            <a:spLocks noGrp="1"/>
          </p:cNvSpPr>
          <p:nvPr>
            <p:ph idx="1"/>
          </p:nvPr>
        </p:nvSpPr>
        <p:spPr/>
        <p:txBody>
          <a:bodyPr/>
          <a:lstStyle/>
          <a:p>
            <a:r>
              <a:rPr lang="en-US" altLang="en-US"/>
              <a:t>Specific proteins work together to move the cell past cell cycle checkpoints.</a:t>
            </a:r>
          </a:p>
          <a:p>
            <a:pPr lvl="1"/>
            <a:r>
              <a:rPr lang="en-US" altLang="en-US"/>
              <a:t>Cyclins (which accumulate and disappear over time—in cycles)</a:t>
            </a:r>
          </a:p>
          <a:p>
            <a:pPr lvl="1"/>
            <a:r>
              <a:rPr lang="en-US" altLang="en-US"/>
              <a:t>Cyclin-dependent kinases (proteins which bind to cyclins and are enzymes which add phosphate groups to other proteins. </a:t>
            </a:r>
          </a:p>
        </p:txBody>
      </p:sp>
    </p:spTree>
    <p:extLst>
      <p:ext uri="{BB962C8B-B14F-4D97-AF65-F5344CB8AC3E}">
        <p14:creationId xmlns:p14="http://schemas.microsoft.com/office/powerpoint/2010/main" val="24546311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Box 10">
            <a:extLst>
              <a:ext uri="{FF2B5EF4-FFF2-40B4-BE49-F238E27FC236}">
                <a16:creationId xmlns:a16="http://schemas.microsoft.com/office/drawing/2014/main" id="{1ABD7C2D-9075-A241-BB85-C8484D77FC7D}"/>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rPr>
              <a:t>Figure 20.6</a:t>
            </a:r>
          </a:p>
        </p:txBody>
      </p:sp>
      <p:pic>
        <p:nvPicPr>
          <p:cNvPr id="64514" name="Picture 11" descr="20_06Figure-L.jpg                                              002A812BMacintosh HD                   ABA78158:">
            <a:extLst>
              <a:ext uri="{FF2B5EF4-FFF2-40B4-BE49-F238E27FC236}">
                <a16:creationId xmlns:a16="http://schemas.microsoft.com/office/drawing/2014/main" id="{68216E50-FCA2-F745-86FA-AC3FF93484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447"/>
          <a:stretch>
            <a:fillRect/>
          </a:stretch>
        </p:blipFill>
        <p:spPr bwMode="auto">
          <a:xfrm>
            <a:off x="304800" y="920750"/>
            <a:ext cx="8532813" cy="501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31763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10">
            <a:extLst>
              <a:ext uri="{FF2B5EF4-FFF2-40B4-BE49-F238E27FC236}">
                <a16:creationId xmlns:a16="http://schemas.microsoft.com/office/drawing/2014/main" id="{8B2704F4-0B3C-7F43-9ABE-31837E061599}"/>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rPr>
              <a:t>Figure 20.7</a:t>
            </a:r>
          </a:p>
        </p:txBody>
      </p:sp>
      <p:pic>
        <p:nvPicPr>
          <p:cNvPr id="66562" name="Picture 11" descr="20_07Figure-L.jpg                                              002A812BMacintosh HD                   ABA78158:">
            <a:extLst>
              <a:ext uri="{FF2B5EF4-FFF2-40B4-BE49-F238E27FC236}">
                <a16:creationId xmlns:a16="http://schemas.microsoft.com/office/drawing/2014/main" id="{B6E5B581-2334-8846-9149-C94A0A3A31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716"/>
          <a:stretch>
            <a:fillRect/>
          </a:stretch>
        </p:blipFill>
        <p:spPr bwMode="auto">
          <a:xfrm>
            <a:off x="925513" y="381000"/>
            <a:ext cx="7292975"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9704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7B5EB-0B82-D94D-9321-E59322A265E3}"/>
              </a:ext>
            </a:extLst>
          </p:cNvPr>
          <p:cNvSpPr>
            <a:spLocks noGrp="1"/>
          </p:cNvSpPr>
          <p:nvPr>
            <p:ph type="title"/>
          </p:nvPr>
        </p:nvSpPr>
        <p:spPr/>
        <p:txBody>
          <a:bodyPr>
            <a:normAutofit fontScale="90000"/>
          </a:bodyPr>
          <a:lstStyle/>
          <a:p>
            <a:pPr>
              <a:defRPr/>
            </a:pPr>
            <a:r>
              <a:rPr lang="en-US" dirty="0">
                <a:ea typeface="ＭＳ Ｐゴシック" charset="0"/>
              </a:rPr>
              <a:t>Why sequence?...what can you do with DNA sequence?</a:t>
            </a:r>
          </a:p>
        </p:txBody>
      </p:sp>
      <p:sp>
        <p:nvSpPr>
          <p:cNvPr id="18434" name="Content Placeholder 2">
            <a:extLst>
              <a:ext uri="{FF2B5EF4-FFF2-40B4-BE49-F238E27FC236}">
                <a16:creationId xmlns:a16="http://schemas.microsoft.com/office/drawing/2014/main" id="{B81ED3B5-F6DF-48D6-8E38-1750535171BF}"/>
              </a:ext>
            </a:extLst>
          </p:cNvPr>
          <p:cNvSpPr>
            <a:spLocks noGrp="1"/>
          </p:cNvSpPr>
          <p:nvPr>
            <p:ph idx="1"/>
          </p:nvPr>
        </p:nvSpPr>
        <p:spPr/>
        <p:txBody>
          <a:bodyPr/>
          <a:lstStyle/>
          <a:p>
            <a:r>
              <a:rPr lang="en-US" altLang="en-US"/>
              <a:t>It is predicted that in your lifetime people will begin to have their entire genome sequenced at birth in order to predict diseases they are likely to get or to predict how they may respond to stresses or environmental conditions or to medications.</a:t>
            </a:r>
          </a:p>
          <a:p>
            <a:endParaRPr lang="en-US" altLang="en-US"/>
          </a:p>
          <a:p>
            <a:r>
              <a:rPr lang="en-US" altLang="en-US"/>
              <a:t>Even 5 years ago this was a ridiculous prediction based on cost of sequencing.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E0179135-92BD-49FD-8D5A-16116C8690EB}"/>
              </a:ext>
            </a:extLst>
          </p:cNvPr>
          <p:cNvSpPr>
            <a:spLocks noGrp="1"/>
          </p:cNvSpPr>
          <p:nvPr>
            <p:ph type="title"/>
          </p:nvPr>
        </p:nvSpPr>
        <p:spPr/>
        <p:txBody>
          <a:bodyPr/>
          <a:lstStyle/>
          <a:p>
            <a:endParaRPr lang="en-US" altLang="en-US"/>
          </a:p>
        </p:txBody>
      </p:sp>
      <p:sp>
        <p:nvSpPr>
          <p:cNvPr id="19458" name="Content Placeholder 2">
            <a:extLst>
              <a:ext uri="{FF2B5EF4-FFF2-40B4-BE49-F238E27FC236}">
                <a16:creationId xmlns:a16="http://schemas.microsoft.com/office/drawing/2014/main" id="{4219BB64-F887-486E-B2DE-049AA78A3081}"/>
              </a:ext>
            </a:extLst>
          </p:cNvPr>
          <p:cNvSpPr>
            <a:spLocks noGrp="1"/>
          </p:cNvSpPr>
          <p:nvPr>
            <p:ph idx="1"/>
          </p:nvPr>
        </p:nvSpPr>
        <p:spPr>
          <a:xfrm>
            <a:off x="457200" y="1600200"/>
            <a:ext cx="8229600" cy="4876800"/>
          </a:xfrm>
        </p:spPr>
        <p:txBody>
          <a:bodyPr/>
          <a:lstStyle/>
          <a:p>
            <a:r>
              <a:rPr lang="en-US" altLang="en-US"/>
              <a:t>The human genome project took ~12 years(1991-2003) and about 2.7 billion dollars to complete. (to determine the letter sequences of </a:t>
            </a:r>
            <a:r>
              <a:rPr lang="en-US" altLang="en-US" u="sng"/>
              <a:t>one</a:t>
            </a:r>
            <a:r>
              <a:rPr lang="en-US" altLang="en-US"/>
              <a:t> human’s DNA~ 3 billion letters.) </a:t>
            </a:r>
          </a:p>
          <a:p>
            <a:r>
              <a:rPr lang="en-US" altLang="en-US"/>
              <a:t>New technologies for sequencing have greatly reduced the time and cost of obtaining the entire letter code of all of our DNA.</a:t>
            </a:r>
          </a:p>
          <a:p>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0BF5BF65-D8EA-4B2F-937E-5EBF8E7F2B16}"/>
              </a:ext>
            </a:extLst>
          </p:cNvPr>
          <p:cNvSpPr>
            <a:spLocks noGrp="1"/>
          </p:cNvSpPr>
          <p:nvPr>
            <p:ph type="title"/>
          </p:nvPr>
        </p:nvSpPr>
        <p:spPr/>
        <p:txBody>
          <a:bodyPr/>
          <a:lstStyle/>
          <a:p>
            <a:r>
              <a:rPr lang="en-US" altLang="en-US"/>
              <a:t>Sequencing is getting cheaper</a:t>
            </a:r>
          </a:p>
        </p:txBody>
      </p:sp>
      <p:sp>
        <p:nvSpPr>
          <p:cNvPr id="20482" name="Content Placeholder 3">
            <a:extLst>
              <a:ext uri="{FF2B5EF4-FFF2-40B4-BE49-F238E27FC236}">
                <a16:creationId xmlns:a16="http://schemas.microsoft.com/office/drawing/2014/main" id="{0B4C1BB5-A9B6-4B3D-8C70-CF284BFE1ADE}"/>
              </a:ext>
            </a:extLst>
          </p:cNvPr>
          <p:cNvSpPr>
            <a:spLocks noGrp="1" noChangeAspect="1"/>
          </p:cNvSpPr>
          <p:nvPr>
            <p:ph idx="1"/>
          </p:nvPr>
        </p:nvSpPr>
        <p:spPr/>
        <p:txBody>
          <a:bodyPr/>
          <a:lstStyle/>
          <a:p>
            <a:endParaRPr lang="en-US" altLang="en-US"/>
          </a:p>
        </p:txBody>
      </p:sp>
      <p:pic>
        <p:nvPicPr>
          <p:cNvPr id="20483" name="Picture 1">
            <a:extLst>
              <a:ext uri="{FF2B5EF4-FFF2-40B4-BE49-F238E27FC236}">
                <a16:creationId xmlns:a16="http://schemas.microsoft.com/office/drawing/2014/main" id="{26357A21-CB0D-4013-9BA2-B3AC885720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8363"/>
            <a:ext cx="9144000"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0CDA67CC-B5FB-42B8-BCAE-4D5DDCED2A9B}"/>
              </a:ext>
            </a:extLst>
          </p:cNvPr>
          <p:cNvSpPr>
            <a:spLocks noGrp="1"/>
          </p:cNvSpPr>
          <p:nvPr>
            <p:ph type="title"/>
          </p:nvPr>
        </p:nvSpPr>
        <p:spPr/>
        <p:txBody>
          <a:bodyPr/>
          <a:lstStyle/>
          <a:p>
            <a:r>
              <a:rPr lang="en-US" altLang="en-US"/>
              <a:t>23 and me—a company for personal sequencing</a:t>
            </a:r>
          </a:p>
        </p:txBody>
      </p:sp>
      <p:sp>
        <p:nvSpPr>
          <p:cNvPr id="21506" name="Content Placeholder 2">
            <a:extLst>
              <a:ext uri="{FF2B5EF4-FFF2-40B4-BE49-F238E27FC236}">
                <a16:creationId xmlns:a16="http://schemas.microsoft.com/office/drawing/2014/main" id="{708D73B7-5CF5-4811-9180-EC68B1B77AEF}"/>
              </a:ext>
            </a:extLst>
          </p:cNvPr>
          <p:cNvSpPr>
            <a:spLocks noGrp="1"/>
          </p:cNvSpPr>
          <p:nvPr>
            <p:ph idx="1"/>
          </p:nvPr>
        </p:nvSpPr>
        <p:spPr/>
        <p:txBody>
          <a:bodyPr/>
          <a:lstStyle/>
          <a:p>
            <a:r>
              <a:rPr lang="en-US" altLang="en-US"/>
              <a:t>Check it out!</a:t>
            </a:r>
          </a:p>
          <a:p>
            <a:pPr>
              <a:buFont typeface="Arial" panose="020B0604020202020204" pitchFamily="34" charset="0"/>
              <a:buNone/>
            </a:pPr>
            <a:r>
              <a:rPr lang="en-US" altLang="en-US">
                <a:hlinkClick r:id="rId2"/>
              </a:rPr>
              <a:t>https://www.23andme.com</a:t>
            </a:r>
            <a:endParaRPr lang="en-US" altLang="en-US"/>
          </a:p>
          <a:p>
            <a:endParaRPr lang="en-US" altLang="en-US"/>
          </a:p>
          <a:p>
            <a:r>
              <a:rPr lang="en-US" altLang="en-US"/>
              <a:t> There are several companies doing genetic/genomic analysis for the general public, “for fun”</a:t>
            </a:r>
            <a:r>
              <a:rPr lang="is-IS" altLang="ja-JP"/>
              <a:t>…</a:t>
            </a:r>
            <a:r>
              <a:rPr lang="en-US" altLang="ja-JP"/>
              <a:t>  For ancestry, primarily.</a:t>
            </a:r>
          </a:p>
          <a:p>
            <a:r>
              <a:rPr lang="en-US" altLang="en-US"/>
              <a:t>Why is DNA sequencing controversial?</a:t>
            </a:r>
          </a:p>
          <a:p>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76EE9B33-0B76-4556-B22B-C7DDDE17E16A}"/>
              </a:ext>
            </a:extLst>
          </p:cNvPr>
          <p:cNvSpPr>
            <a:spLocks noGrp="1"/>
          </p:cNvSpPr>
          <p:nvPr>
            <p:ph type="title"/>
          </p:nvPr>
        </p:nvSpPr>
        <p:spPr/>
        <p:txBody>
          <a:bodyPr/>
          <a:lstStyle/>
          <a:p>
            <a:pPr eaLnBrk="1" hangingPunct="1"/>
            <a:r>
              <a:rPr lang="en-US" altLang="en-US"/>
              <a:t>Chapter 2 Mitosis and Meiosis</a:t>
            </a:r>
          </a:p>
        </p:txBody>
      </p:sp>
      <p:sp>
        <p:nvSpPr>
          <p:cNvPr id="3" name="Content Placeholder 2">
            <a:extLst>
              <a:ext uri="{FF2B5EF4-FFF2-40B4-BE49-F238E27FC236}">
                <a16:creationId xmlns:a16="http://schemas.microsoft.com/office/drawing/2014/main" id="{2A63684C-74B8-8641-A80E-1A4E03743F3F}"/>
              </a:ext>
            </a:extLst>
          </p:cNvPr>
          <p:cNvSpPr>
            <a:spLocks noGrp="1"/>
          </p:cNvSpPr>
          <p:nvPr>
            <p:ph idx="1"/>
          </p:nvPr>
        </p:nvSpPr>
        <p:spPr/>
        <p:txBody>
          <a:bodyPr rtlCol="0">
            <a:normAutofit fontScale="92500" lnSpcReduction="20000"/>
          </a:bodyPr>
          <a:lstStyle/>
          <a:p>
            <a:pPr eaLnBrk="1" fontAlgn="auto" hangingPunct="1">
              <a:spcAft>
                <a:spcPts val="0"/>
              </a:spcAft>
              <a:defRPr/>
            </a:pPr>
            <a:r>
              <a:rPr lang="en-US" dirty="0">
                <a:ea typeface="+mn-ea"/>
                <a:cs typeface="+mn-cs"/>
              </a:rPr>
              <a:t>Mechanisms for maintaining </a:t>
            </a:r>
            <a:r>
              <a:rPr lang="en-US" b="1" i="1" u="sng" dirty="0">
                <a:solidFill>
                  <a:srgbClr val="FF0000"/>
                </a:solidFill>
                <a:ea typeface="+mn-ea"/>
                <a:cs typeface="+mn-cs"/>
              </a:rPr>
              <a:t>genetic continuity</a:t>
            </a:r>
            <a:r>
              <a:rPr lang="en-US" b="1" i="1" u="sng" dirty="0">
                <a:ea typeface="+mn-ea"/>
                <a:cs typeface="+mn-cs"/>
              </a:rPr>
              <a:t> </a:t>
            </a:r>
            <a:r>
              <a:rPr lang="en-US" dirty="0">
                <a:ea typeface="+mn-ea"/>
                <a:cs typeface="+mn-cs"/>
              </a:rPr>
              <a:t>between </a:t>
            </a:r>
            <a:r>
              <a:rPr lang="en-US" dirty="0">
                <a:solidFill>
                  <a:schemeClr val="accent4">
                    <a:lumMod val="75000"/>
                  </a:schemeClr>
                </a:solidFill>
                <a:ea typeface="+mn-ea"/>
                <a:cs typeface="+mn-cs"/>
              </a:rPr>
              <a:t>cells</a:t>
            </a:r>
            <a:r>
              <a:rPr lang="en-US" dirty="0">
                <a:ea typeface="+mn-ea"/>
                <a:cs typeface="+mn-cs"/>
              </a:rPr>
              <a:t> and sexually reproducing </a:t>
            </a:r>
            <a:r>
              <a:rPr lang="en-US" dirty="0">
                <a:solidFill>
                  <a:schemeClr val="accent3">
                    <a:lumMod val="50000"/>
                  </a:schemeClr>
                </a:solidFill>
                <a:ea typeface="+mn-ea"/>
                <a:cs typeface="+mn-cs"/>
              </a:rPr>
              <a:t>organisms</a:t>
            </a:r>
            <a:r>
              <a:rPr lang="en-US" dirty="0">
                <a:ea typeface="+mn-ea"/>
                <a:cs typeface="+mn-cs"/>
              </a:rPr>
              <a:t>. </a:t>
            </a:r>
          </a:p>
          <a:p>
            <a:pPr eaLnBrk="1" fontAlgn="auto" hangingPunct="1">
              <a:spcAft>
                <a:spcPts val="0"/>
              </a:spcAft>
              <a:buFont typeface="Arial" panose="020B0604020202020204" pitchFamily="34" charset="0"/>
              <a:buNone/>
              <a:defRPr/>
            </a:pPr>
            <a:r>
              <a:rPr lang="en-US" b="1" dirty="0">
                <a:solidFill>
                  <a:schemeClr val="accent4">
                    <a:lumMod val="75000"/>
                  </a:schemeClr>
                </a:solidFill>
                <a:ea typeface="+mn-ea"/>
                <a:cs typeface="+mn-cs"/>
              </a:rPr>
              <a:t>Mitosis</a:t>
            </a:r>
            <a:r>
              <a:rPr lang="en-US" dirty="0">
                <a:ea typeface="+mn-ea"/>
                <a:cs typeface="+mn-cs"/>
              </a:rPr>
              <a:t>---division of a  </a:t>
            </a:r>
            <a:r>
              <a:rPr lang="en-US" dirty="0">
                <a:solidFill>
                  <a:srgbClr val="FF0000"/>
                </a:solidFill>
                <a:ea typeface="+mn-ea"/>
                <a:cs typeface="+mn-cs"/>
              </a:rPr>
              <a:t>somatic cell </a:t>
            </a:r>
            <a:r>
              <a:rPr lang="en-US" dirty="0">
                <a:ea typeface="+mn-ea"/>
                <a:cs typeface="+mn-cs"/>
              </a:rPr>
              <a:t>to produce 2 cells, each with the same number of chromosomes as the parent cell. </a:t>
            </a:r>
          </a:p>
          <a:p>
            <a:pPr eaLnBrk="1" fontAlgn="auto" hangingPunct="1">
              <a:spcAft>
                <a:spcPts val="0"/>
              </a:spcAft>
              <a:buFont typeface="Arial" panose="020B0604020202020204" pitchFamily="34" charset="0"/>
              <a:buNone/>
              <a:defRPr/>
            </a:pPr>
            <a:r>
              <a:rPr lang="en-US" b="1" dirty="0">
                <a:solidFill>
                  <a:schemeClr val="accent3">
                    <a:lumMod val="50000"/>
                  </a:schemeClr>
                </a:solidFill>
                <a:ea typeface="+mn-ea"/>
                <a:cs typeface="+mn-cs"/>
              </a:rPr>
              <a:t>Meiosis</a:t>
            </a:r>
            <a:r>
              <a:rPr lang="en-US" dirty="0">
                <a:ea typeface="+mn-ea"/>
                <a:cs typeface="+mn-cs"/>
              </a:rPr>
              <a:t>---cell division with the purpose of reducing the number of chromosomes by half. Produces sex cells</a:t>
            </a:r>
            <a:r>
              <a:rPr lang="en-US" dirty="0">
                <a:solidFill>
                  <a:srgbClr val="FF0000"/>
                </a:solidFill>
                <a:ea typeface="+mn-ea"/>
                <a:cs typeface="+mn-cs"/>
              </a:rPr>
              <a:t> (gametes or spores) </a:t>
            </a:r>
            <a:r>
              <a:rPr lang="en-US" dirty="0">
                <a:ea typeface="+mn-ea"/>
                <a:cs typeface="+mn-cs"/>
              </a:rPr>
              <a:t>which fuse in sexual reproduction to restore the specific number of chromosomes for that species.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17264D09-371C-6441-8939-EE713BEE0383}"/>
              </a:ext>
            </a:extLst>
          </p:cNvPr>
          <p:cNvSpPr>
            <a:spLocks noGrp="1"/>
          </p:cNvSpPr>
          <p:nvPr>
            <p:ph type="title"/>
          </p:nvPr>
        </p:nvSpPr>
        <p:spPr>
          <a:xfrm>
            <a:off x="457200" y="274638"/>
            <a:ext cx="8229600" cy="1325562"/>
          </a:xfrm>
        </p:spPr>
        <p:txBody>
          <a:bodyPr rtlCol="0">
            <a:normAutofit fontScale="90000"/>
          </a:bodyPr>
          <a:lstStyle/>
          <a:p>
            <a:pPr eaLnBrk="1" fontAlgn="auto" hangingPunct="1">
              <a:spcAft>
                <a:spcPts val="0"/>
              </a:spcAft>
              <a:defRPr/>
            </a:pPr>
            <a:r>
              <a:rPr lang="en-US" sz="3200">
                <a:ea typeface="+mj-ea"/>
                <a:cs typeface="+mj-cs"/>
              </a:rPr>
              <a:t>Mitosis and Meiosis---both involve controlled distribution of cellular DNA as organized structures called </a:t>
            </a:r>
            <a:r>
              <a:rPr lang="en-US" sz="3200">
                <a:solidFill>
                  <a:srgbClr val="FF0000"/>
                </a:solidFill>
                <a:ea typeface="+mj-ea"/>
                <a:cs typeface="+mj-cs"/>
              </a:rPr>
              <a:t>chromosomes</a:t>
            </a:r>
          </a:p>
        </p:txBody>
      </p:sp>
      <p:pic>
        <p:nvPicPr>
          <p:cNvPr id="24578" name="Picture 13">
            <a:extLst>
              <a:ext uri="{FF2B5EF4-FFF2-40B4-BE49-F238E27FC236}">
                <a16:creationId xmlns:a16="http://schemas.microsoft.com/office/drawing/2014/main" id="{B52E2833-AF73-4E23-9EA3-2C1F78973BE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3548"/>
          <a:stretch>
            <a:fillRect/>
          </a:stretch>
        </p:blipFill>
        <p:spPr>
          <a:xfrm>
            <a:off x="228600" y="1905000"/>
            <a:ext cx="2819400" cy="4832350"/>
          </a:xfrm>
        </p:spPr>
      </p:pic>
      <p:sp>
        <p:nvSpPr>
          <p:cNvPr id="24579" name="TextBox 4">
            <a:extLst>
              <a:ext uri="{FF2B5EF4-FFF2-40B4-BE49-F238E27FC236}">
                <a16:creationId xmlns:a16="http://schemas.microsoft.com/office/drawing/2014/main" id="{13126BA2-6D5B-4782-9BC9-0CA7C1695791}"/>
              </a:ext>
            </a:extLst>
          </p:cNvPr>
          <p:cNvSpPr txBox="1">
            <a:spLocks noChangeArrowheads="1"/>
          </p:cNvSpPr>
          <p:nvPr/>
        </p:nvSpPr>
        <p:spPr bwMode="auto">
          <a:xfrm>
            <a:off x="3505200" y="1981200"/>
            <a:ext cx="5029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r>
              <a:rPr lang="en-US" altLang="en-US" sz="2400"/>
              <a:t>Different species have different numbers of chromosomes, but each cell of a given species will have the same number of chromosomes (2N/diploid).   During Mitosis, the diploid number is maintained in each new cell produced .</a:t>
            </a:r>
          </a:p>
          <a:p>
            <a:pPr eaLnBrk="1" hangingPunct="1">
              <a:spcBef>
                <a:spcPct val="0"/>
              </a:spcBef>
              <a:buFontTx/>
              <a:buNone/>
            </a:pPr>
            <a:endParaRPr lang="en-US" altLang="en-US" sz="2400"/>
          </a:p>
          <a:p>
            <a:pPr eaLnBrk="1" hangingPunct="1">
              <a:spcBef>
                <a:spcPct val="0"/>
              </a:spcBef>
            </a:pPr>
            <a:r>
              <a:rPr lang="en-US" altLang="en-US" sz="2400"/>
              <a:t>During meiosis (which occurs only in germ cells---destined to become gametes) cells are created which have the haploid number of chromosomes.</a:t>
            </a:r>
          </a:p>
        </p:txBody>
      </p:sp>
      <p:sp>
        <p:nvSpPr>
          <p:cNvPr id="24580" name="Line 6">
            <a:extLst>
              <a:ext uri="{FF2B5EF4-FFF2-40B4-BE49-F238E27FC236}">
                <a16:creationId xmlns:a16="http://schemas.microsoft.com/office/drawing/2014/main" id="{528C5699-7C5A-4CA4-8E97-88C5D57ECB43}"/>
              </a:ext>
            </a:extLst>
          </p:cNvPr>
          <p:cNvSpPr>
            <a:spLocks noChangeShapeType="1"/>
          </p:cNvSpPr>
          <p:nvPr/>
        </p:nvSpPr>
        <p:spPr bwMode="auto">
          <a:xfrm flipH="1">
            <a:off x="2514600" y="4724400"/>
            <a:ext cx="106680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1289</TotalTime>
  <Words>1701</Words>
  <Application>Microsoft Macintosh PowerPoint</Application>
  <PresentationFormat>On-screen Show (4:3)</PresentationFormat>
  <Paragraphs>141</Paragraphs>
  <Slides>35</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MS PGothic</vt:lpstr>
      <vt:lpstr>MS PGothic</vt:lpstr>
      <vt:lpstr>Arial</vt:lpstr>
      <vt:lpstr>Calibri</vt:lpstr>
      <vt:lpstr>Office Theme</vt:lpstr>
      <vt:lpstr>Lecture 4 Sept. 6th ,2019</vt:lpstr>
      <vt:lpstr>Where were we?</vt:lpstr>
      <vt:lpstr>Genetic techniques</vt:lpstr>
      <vt:lpstr>Why sequence?...what can you do with DNA sequence?</vt:lpstr>
      <vt:lpstr>PowerPoint Presentation</vt:lpstr>
      <vt:lpstr>Sequencing is getting cheaper</vt:lpstr>
      <vt:lpstr>23 and me—a company for personal sequencing</vt:lpstr>
      <vt:lpstr>Chapter 2 Mitosis and Meiosis</vt:lpstr>
      <vt:lpstr>Mitosis and Meiosis---both involve controlled distribution of cellular DNA as organized structures called chromosomes</vt:lpstr>
      <vt:lpstr>Chromosomes</vt:lpstr>
      <vt:lpstr>Chromosome structure/characteristics</vt:lpstr>
      <vt:lpstr>PowerPoint Presentation</vt:lpstr>
      <vt:lpstr>PowerPoint Presentation</vt:lpstr>
      <vt:lpstr>PowerPoint Presentation</vt:lpstr>
      <vt:lpstr>Cell Cycle</vt:lpstr>
      <vt:lpstr>PowerPoint Presentation</vt:lpstr>
      <vt:lpstr>Mitotic phases ensure proper partitioning of each chromosome to new daughter cells (review handout—will also use in lab)</vt:lpstr>
      <vt:lpstr>diploid number of 4.</vt:lpstr>
      <vt:lpstr>Actual arrangement</vt:lpstr>
      <vt:lpstr>PowerPoint Presentation</vt:lpstr>
      <vt:lpstr>Practice with a mosquito cell!</vt:lpstr>
      <vt:lpstr>Cell cycle must be carefully regulated</vt:lpstr>
      <vt:lpstr>The cell cycle can pause if necessary at specific points if the cell is not ready to advance to produce two perfect daughter cells</vt:lpstr>
      <vt:lpstr>PowerPoint Presentation</vt:lpstr>
      <vt:lpstr>PowerPoint Presentation</vt:lpstr>
      <vt:lpstr>PowerPoint Presentation</vt:lpstr>
      <vt:lpstr>PowerPoint Presentation</vt:lpstr>
      <vt:lpstr>Let’s clarify--</vt:lpstr>
      <vt:lpstr>PowerPoint Presentation</vt:lpstr>
      <vt:lpstr>Karyotype from tumor cells from brain cancer---YIKES!</vt:lpstr>
      <vt:lpstr>PowerPoint Presentation</vt:lpstr>
      <vt:lpstr>PowerPoint Presentation</vt:lpstr>
      <vt:lpstr>PowerPoint Presentation</vt:lpstr>
      <vt:lpstr>PowerPoint Presentation</vt:lpstr>
      <vt:lpstr>PowerPoint Presentation</vt:lpstr>
    </vt:vector>
  </TitlesOfParts>
  <Company>Minot State University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Genetics Biol 215 Minot State University</dc:title>
  <dc:creator>Heidi Super</dc:creator>
  <cp:lastModifiedBy>Super, Heidi</cp:lastModifiedBy>
  <cp:revision>92</cp:revision>
  <cp:lastPrinted>2019-08-30T11:14:22Z</cp:lastPrinted>
  <dcterms:created xsi:type="dcterms:W3CDTF">2009-01-13T16:11:47Z</dcterms:created>
  <dcterms:modified xsi:type="dcterms:W3CDTF">2019-09-06T12:52:57Z</dcterms:modified>
</cp:coreProperties>
</file>